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02"/>
  </p:notesMasterIdLst>
  <p:sldIdLst>
    <p:sldId id="256" r:id="rId2"/>
    <p:sldId id="342" r:id="rId3"/>
    <p:sldId id="343" r:id="rId4"/>
    <p:sldId id="268" r:id="rId5"/>
    <p:sldId id="344" r:id="rId6"/>
    <p:sldId id="267" r:id="rId7"/>
    <p:sldId id="257" r:id="rId8"/>
    <p:sldId id="287" r:id="rId9"/>
    <p:sldId id="258" r:id="rId10"/>
    <p:sldId id="259" r:id="rId11"/>
    <p:sldId id="261" r:id="rId12"/>
    <p:sldId id="262" r:id="rId13"/>
    <p:sldId id="263" r:id="rId14"/>
    <p:sldId id="264" r:id="rId15"/>
    <p:sldId id="265" r:id="rId16"/>
    <p:sldId id="266" r:id="rId17"/>
    <p:sldId id="290" r:id="rId18"/>
    <p:sldId id="269" r:id="rId19"/>
    <p:sldId id="270" r:id="rId20"/>
    <p:sldId id="291" r:id="rId21"/>
    <p:sldId id="274" r:id="rId22"/>
    <p:sldId id="346" r:id="rId23"/>
    <p:sldId id="347" r:id="rId24"/>
    <p:sldId id="348" r:id="rId25"/>
    <p:sldId id="349" r:id="rId26"/>
    <p:sldId id="345" r:id="rId27"/>
    <p:sldId id="292" r:id="rId28"/>
    <p:sldId id="293" r:id="rId29"/>
    <p:sldId id="294" r:id="rId30"/>
    <p:sldId id="295" r:id="rId31"/>
    <p:sldId id="296" r:id="rId32"/>
    <p:sldId id="297" r:id="rId33"/>
    <p:sldId id="298" r:id="rId34"/>
    <p:sldId id="350" r:id="rId35"/>
    <p:sldId id="351" r:id="rId36"/>
    <p:sldId id="300" r:id="rId37"/>
    <p:sldId id="299"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52" r:id="rId79"/>
    <p:sldId id="353" r:id="rId80"/>
    <p:sldId id="354"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67" r:id="rId94"/>
    <p:sldId id="368" r:id="rId95"/>
    <p:sldId id="369" r:id="rId96"/>
    <p:sldId id="370" r:id="rId97"/>
    <p:sldId id="371" r:id="rId98"/>
    <p:sldId id="372" r:id="rId99"/>
    <p:sldId id="373" r:id="rId100"/>
    <p:sldId id="374" r:id="rId10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5407" autoAdjust="0"/>
  </p:normalViewPr>
  <p:slideViewPr>
    <p:cSldViewPr snapToGrid="0">
      <p:cViewPr varScale="1">
        <p:scale>
          <a:sx n="87" d="100"/>
          <a:sy n="87" d="100"/>
        </p:scale>
        <p:origin x="6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52B8A-6B37-4701-ACEA-F9EFBDB146BE}" type="datetimeFigureOut">
              <a:rPr lang="fr-FR" smtClean="0"/>
              <a:t>05/07/2022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8E56A7-86A3-4947-8176-A6410C1914A6}" type="slidenum">
              <a:rPr lang="fr-FR" smtClean="0"/>
              <a:t>‹N°›</a:t>
            </a:fld>
            <a:endParaRPr lang="fr-FR" dirty="0"/>
          </a:p>
        </p:txBody>
      </p:sp>
    </p:spTree>
    <p:extLst>
      <p:ext uri="{BB962C8B-B14F-4D97-AF65-F5344CB8AC3E}">
        <p14:creationId xmlns:p14="http://schemas.microsoft.com/office/powerpoint/2010/main" val="2330456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838200" algn="just">
              <a:lnSpc>
                <a:spcPts val="1200"/>
              </a:lnSpc>
              <a:spcBef>
                <a:spcPts val="300"/>
              </a:spcBef>
              <a:spcAft>
                <a:spcPts val="1290"/>
              </a:spcAft>
            </a:pPr>
            <a:endParaRPr lang="fr-FR" sz="1800" dirty="0">
              <a:effectLst/>
              <a:latin typeface="Times New Roman" panose="02020603050405020304" pitchFamily="18" charset="0"/>
              <a:ea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3E8E56A7-86A3-4947-8176-A6410C1914A6}" type="slidenum">
              <a:rPr lang="fr-FR" smtClean="0"/>
              <a:t>20</a:t>
            </a:fld>
            <a:endParaRPr lang="fr-FR" dirty="0"/>
          </a:p>
        </p:txBody>
      </p:sp>
    </p:spTree>
    <p:extLst>
      <p:ext uri="{BB962C8B-B14F-4D97-AF65-F5344CB8AC3E}">
        <p14:creationId xmlns:p14="http://schemas.microsoft.com/office/powerpoint/2010/main" val="3771213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838200" algn="l">
              <a:lnSpc>
                <a:spcPts val="1200"/>
              </a:lnSpc>
              <a:spcBef>
                <a:spcPts val="300"/>
              </a:spcBef>
              <a:spcAft>
                <a:spcPts val="1290"/>
              </a:spcAft>
            </a:pPr>
            <a:r>
              <a:rPr lang="fr-FR" sz="1800" dirty="0">
                <a:effectLst/>
                <a:latin typeface="Times New Roman" panose="02020603050405020304" pitchFamily="18" charset="0"/>
                <a:ea typeface="Times New Roman" panose="02020603050405020304" pitchFamily="18" charset="0"/>
              </a:rPr>
              <a:t>Une gouverne doit être équilibrée statiquement et dynamiquement.</a:t>
            </a:r>
          </a:p>
          <a:p>
            <a:pPr indent="-190500" algn="l">
              <a:lnSpc>
                <a:spcPts val="1400"/>
              </a:lnSpc>
              <a:spcAft>
                <a:spcPts val="300"/>
              </a:spcAft>
            </a:pPr>
            <a:r>
              <a:rPr lang="fr-FR" sz="1800" b="1" dirty="0">
                <a:effectLst/>
                <a:latin typeface="Times New Roman" panose="02020603050405020304" pitchFamily="18" charset="0"/>
                <a:ea typeface="Times New Roman" panose="02020603050405020304" pitchFamily="18" charset="0"/>
              </a:rPr>
              <a:t>L’équilibrage statique </a:t>
            </a:r>
            <a:r>
              <a:rPr lang="fr-FR" sz="1800" b="0"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consiste à annuler le moment de charnière dû au poids de la gouverne ; il </a:t>
            </a:r>
            <a:r>
              <a:rPr lang="fr-FR" sz="1800" b="1" dirty="0">
                <a:effectLst/>
                <a:latin typeface="Times New Roman" panose="02020603050405020304" pitchFamily="18" charset="0"/>
                <a:ea typeface="Times New Roman" panose="02020603050405020304" pitchFamily="18" charset="0"/>
              </a:rPr>
              <a:t>est réalisé lorsque le centre de gravité se trouve sur l’axe d’articulation. </a:t>
            </a:r>
          </a:p>
          <a:p>
            <a:pPr indent="-190500" algn="l">
              <a:lnSpc>
                <a:spcPts val="1400"/>
              </a:lnSpc>
              <a:spcAft>
                <a:spcPts val="300"/>
              </a:spcAft>
            </a:pPr>
            <a:r>
              <a:rPr lang="fr-FR" sz="1800" b="0"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Il </a:t>
            </a:r>
            <a:r>
              <a:rPr lang="fr-FR" sz="1800" dirty="0">
                <a:effectLst/>
                <a:latin typeface="Times New Roman" panose="02020603050405020304" pitchFamily="18" charset="0"/>
                <a:ea typeface="Times New Roman" panose="02020603050405020304" pitchFamily="18" charset="0"/>
              </a:rPr>
              <a:t>suffit pour cela de placer en avant de cet axe une masse compensatrice.</a:t>
            </a:r>
          </a:p>
          <a:p>
            <a:pPr indent="-190500" algn="l">
              <a:lnSpc>
                <a:spcPts val="1400"/>
              </a:lnSpc>
              <a:spcAft>
                <a:spcPts val="300"/>
              </a:spcAft>
            </a:pPr>
            <a:br>
              <a:rPr lang="fr-FR" sz="1800" dirty="0">
                <a:effectLst/>
                <a:latin typeface="Times New Roman" panose="02020603050405020304" pitchFamily="18" charset="0"/>
                <a:ea typeface="Times New Roman" panose="02020603050405020304" pitchFamily="18" charset="0"/>
              </a:rPr>
            </a:br>
            <a:r>
              <a:rPr lang="fr-FR" sz="1800" dirty="0">
                <a:effectLst/>
                <a:latin typeface="Times New Roman" panose="02020603050405020304" pitchFamily="18" charset="0"/>
                <a:ea typeface="Times New Roman" panose="02020603050405020304" pitchFamily="18" charset="0"/>
              </a:rPr>
              <a:t>L’équilibrage dynamique est nécessaire pour éviter les vibrations critiques du système que la gouverne constitue avec la partie fixe qui la précède. </a:t>
            </a:r>
          </a:p>
          <a:p>
            <a:pPr indent="-190500" algn="l">
              <a:lnSpc>
                <a:spcPts val="1400"/>
              </a:lnSpc>
              <a:spcAft>
                <a:spcPts val="300"/>
              </a:spcAft>
            </a:pPr>
            <a:r>
              <a:rPr lang="fr-FR" sz="1800" dirty="0">
                <a:effectLst/>
                <a:latin typeface="Times New Roman" panose="02020603050405020304" pitchFamily="18" charset="0"/>
                <a:ea typeface="Times New Roman" panose="02020603050405020304" pitchFamily="18" charset="0"/>
              </a:rPr>
              <a:t>On effectue pour cela l’équilibre des moments d’inertie de chaque section par une répartition des masses en envergure. </a:t>
            </a:r>
          </a:p>
          <a:p>
            <a:pPr indent="-190500" algn="l">
              <a:lnSpc>
                <a:spcPts val="1400"/>
              </a:lnSpc>
              <a:spcAft>
                <a:spcPts val="300"/>
              </a:spcAft>
            </a:pPr>
            <a:r>
              <a:rPr lang="fr-FR" sz="1800" dirty="0">
                <a:effectLst/>
                <a:latin typeface="Times New Roman" panose="02020603050405020304" pitchFamily="18" charset="0"/>
                <a:ea typeface="Times New Roman" panose="02020603050405020304" pitchFamily="18" charset="0"/>
              </a:rPr>
              <a:t>Mais la réalisation des équilibrages par masses concentrées étant assez médiocre, on effectue simultanément l’équilibrage statique et l’équilibrage dynamique.</a:t>
            </a:r>
          </a:p>
          <a:p>
            <a:pPr algn="l"/>
            <a:r>
              <a:rPr lang="fr-FR" sz="1800" dirty="0">
                <a:solidFill>
                  <a:srgbClr val="000000"/>
                </a:solidFill>
                <a:effectLst/>
                <a:latin typeface="DejaVu Sans" panose="020B0603030804020204" pitchFamily="34" charset="0"/>
                <a:ea typeface="DejaVu Sans" panose="020B0603030804020204" pitchFamily="34" charset="0"/>
              </a:rPr>
              <a:t>Pratiquement on déporte l’axe d’articulation de la gouverne en arrière du bord d’attaque et on leste celui-ci de telle sorte que </a:t>
            </a:r>
            <a:r>
              <a:rPr lang="fr-FR" sz="1800" b="1" spc="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le centre de gravité soit sur l’axe élastique</a:t>
            </a:r>
            <a:endParaRPr lang="fr-FR" dirty="0"/>
          </a:p>
        </p:txBody>
      </p:sp>
      <p:sp>
        <p:nvSpPr>
          <p:cNvPr id="4" name="Espace réservé du numéro de diapositive 3"/>
          <p:cNvSpPr>
            <a:spLocks noGrp="1"/>
          </p:cNvSpPr>
          <p:nvPr>
            <p:ph type="sldNum" sz="quarter" idx="5"/>
          </p:nvPr>
        </p:nvSpPr>
        <p:spPr/>
        <p:txBody>
          <a:bodyPr/>
          <a:lstStyle/>
          <a:p>
            <a:fld id="{3E8E56A7-86A3-4947-8176-A6410C1914A6}" type="slidenum">
              <a:rPr lang="fr-FR" smtClean="0"/>
              <a:t>27</a:t>
            </a:fld>
            <a:endParaRPr lang="fr-FR"/>
          </a:p>
        </p:txBody>
      </p:sp>
    </p:spTree>
    <p:extLst>
      <p:ext uri="{BB962C8B-B14F-4D97-AF65-F5344CB8AC3E}">
        <p14:creationId xmlns:p14="http://schemas.microsoft.com/office/powerpoint/2010/main" val="317778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ts val="1390"/>
              </a:lnSpc>
              <a:spcBef>
                <a:spcPts val="300"/>
              </a:spcBef>
              <a:spcAft>
                <a:spcPts val="0"/>
              </a:spcAft>
            </a:pPr>
            <a:r>
              <a:rPr lang="fr-FR" sz="1200" dirty="0">
                <a:effectLst/>
                <a:latin typeface="Times New Roman" panose="02020603050405020304" pitchFamily="18" charset="0"/>
                <a:ea typeface="Times New Roman" panose="02020603050405020304" pitchFamily="18" charset="0"/>
              </a:rPr>
              <a:t>Le pilote doit fournir un effort proportionnel au moment de charnière.</a:t>
            </a:r>
          </a:p>
          <a:p>
            <a:pPr algn="just">
              <a:lnSpc>
                <a:spcPts val="1390"/>
              </a:lnSpc>
              <a:spcBef>
                <a:spcPts val="300"/>
              </a:spcBef>
              <a:spcAft>
                <a:spcPts val="0"/>
              </a:spcAft>
            </a:pPr>
            <a:r>
              <a:rPr lang="fr-FR" sz="1200" dirty="0">
                <a:effectLst/>
                <a:latin typeface="Times New Roman" panose="02020603050405020304" pitchFamily="18" charset="0"/>
                <a:ea typeface="Times New Roman" panose="02020603050405020304" pitchFamily="18" charset="0"/>
              </a:rPr>
              <a:t> Ce moment est variable, il est fonction :</a:t>
            </a:r>
          </a:p>
          <a:p>
            <a:pPr marR="3340100" algn="just">
              <a:lnSpc>
                <a:spcPts val="1390"/>
              </a:lnSpc>
              <a:spcBef>
                <a:spcPts val="300"/>
              </a:spcBef>
              <a:spcAft>
                <a:spcPts val="0"/>
              </a:spcAft>
            </a:pPr>
            <a:r>
              <a:rPr lang="fr-FR" sz="1200" dirty="0">
                <a:effectLst/>
                <a:latin typeface="Times New Roman" panose="02020603050405020304" pitchFamily="18" charset="0"/>
                <a:ea typeface="Times New Roman" panose="02020603050405020304" pitchFamily="18" charset="0"/>
              </a:rPr>
              <a:t>de la surface de la gouverne ; </a:t>
            </a:r>
          </a:p>
          <a:p>
            <a:pPr marR="3340100" algn="just">
              <a:lnSpc>
                <a:spcPts val="1390"/>
              </a:lnSpc>
              <a:spcBef>
                <a:spcPts val="300"/>
              </a:spcBef>
              <a:spcAft>
                <a:spcPts val="0"/>
              </a:spcAft>
            </a:pPr>
            <a:r>
              <a:rPr lang="fr-FR" sz="1200" dirty="0">
                <a:effectLst/>
                <a:latin typeface="Times New Roman" panose="02020603050405020304" pitchFamily="18" charset="0"/>
                <a:ea typeface="Times New Roman" panose="02020603050405020304" pitchFamily="18" charset="0"/>
              </a:rPr>
              <a:t>de l’angle de braquage de la gouverne : </a:t>
            </a:r>
            <a:r>
              <a:rPr lang="fr-FR" sz="12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pour une gouverne donnée, si la vitesse est constante, l’effort sera d’autant plus élevé que l’angle de braquage est plus important ;</a:t>
            </a:r>
          </a:p>
          <a:p>
            <a:pPr algn="just">
              <a:lnSpc>
                <a:spcPts val="1390"/>
              </a:lnSpc>
              <a:spcBef>
                <a:spcPts val="300"/>
              </a:spcBef>
              <a:spcAft>
                <a:spcPts val="0"/>
              </a:spcAft>
            </a:pPr>
            <a:r>
              <a:rPr lang="fr-FR" sz="1200" dirty="0">
                <a:effectLst/>
                <a:latin typeface="Times New Roman" panose="02020603050405020304" pitchFamily="18" charset="0"/>
                <a:ea typeface="Times New Roman" panose="02020603050405020304" pitchFamily="18" charset="0"/>
              </a:rPr>
              <a:t>de la vitesse (V</a:t>
            </a:r>
            <a:r>
              <a:rPr lang="fr-FR" sz="1200" baseline="30000" dirty="0">
                <a:effectLst/>
                <a:latin typeface="Times New Roman" panose="02020603050405020304" pitchFamily="18" charset="0"/>
                <a:ea typeface="Times New Roman" panose="02020603050405020304" pitchFamily="18" charset="0"/>
              </a:rPr>
              <a:t>2</a:t>
            </a:r>
            <a:r>
              <a:rPr lang="fr-FR" sz="1200" dirty="0">
                <a:effectLst/>
                <a:latin typeface="Times New Roman" panose="02020603050405020304" pitchFamily="18" charset="0"/>
                <a:ea typeface="Times New Roman" panose="02020603050405020304" pitchFamily="18" charset="0"/>
              </a:rPr>
              <a:t>) :</a:t>
            </a:r>
          </a:p>
          <a:p>
            <a:pPr lvl="0" algn="just">
              <a:lnSpc>
                <a:spcPts val="1390"/>
              </a:lnSpc>
              <a:spcBef>
                <a:spcPts val="300"/>
              </a:spcBef>
              <a:spcAft>
                <a:spcPts val="1950"/>
              </a:spcAft>
              <a:buClr>
                <a:srgbClr val="000000"/>
              </a:buClr>
              <a:buSzPts val="1200"/>
              <a:buFont typeface="Arial" panose="020B0604020202020204" pitchFamily="34" charset="0"/>
              <a:buChar char="•"/>
              <a:tabLst>
                <a:tab pos="612775" algn="l"/>
              </a:tabLst>
            </a:pPr>
            <a:r>
              <a:rPr lang="fr-FR" sz="12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pour maintenir un angle de braquage constant, l’effort sera d’autant plus important que la vitesse sera plus élevée.</a:t>
            </a:r>
          </a:p>
          <a:p>
            <a:endParaRPr lang="fr-FR" dirty="0"/>
          </a:p>
        </p:txBody>
      </p:sp>
      <p:sp>
        <p:nvSpPr>
          <p:cNvPr id="4" name="Espace réservé du numéro de diapositive 3"/>
          <p:cNvSpPr>
            <a:spLocks noGrp="1"/>
          </p:cNvSpPr>
          <p:nvPr>
            <p:ph type="sldNum" sz="quarter" idx="5"/>
          </p:nvPr>
        </p:nvSpPr>
        <p:spPr/>
        <p:txBody>
          <a:bodyPr/>
          <a:lstStyle/>
          <a:p>
            <a:fld id="{3E8E56A7-86A3-4947-8176-A6410C1914A6}" type="slidenum">
              <a:rPr lang="fr-FR" smtClean="0"/>
              <a:t>49</a:t>
            </a:fld>
            <a:endParaRPr lang="fr-FR"/>
          </a:p>
        </p:txBody>
      </p:sp>
    </p:spTree>
    <p:extLst>
      <p:ext uri="{BB962C8B-B14F-4D97-AF65-F5344CB8AC3E}">
        <p14:creationId xmlns:p14="http://schemas.microsoft.com/office/powerpoint/2010/main" val="2495452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E8E56A7-86A3-4947-8176-A6410C1914A6}" type="slidenum">
              <a:rPr lang="fr-FR" smtClean="0"/>
              <a:t>51</a:t>
            </a:fld>
            <a:endParaRPr lang="fr-FR"/>
          </a:p>
        </p:txBody>
      </p:sp>
    </p:spTree>
    <p:extLst>
      <p:ext uri="{BB962C8B-B14F-4D97-AF65-F5344CB8AC3E}">
        <p14:creationId xmlns:p14="http://schemas.microsoft.com/office/powerpoint/2010/main" val="2449447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tab est relié à la commande par l’intermédiaire d’un guignol articulé sur l’axe d’articulation de la gouverne.</a:t>
            </a:r>
          </a:p>
          <a:p>
            <a:r>
              <a:rPr lang="fr-FR" dirty="0"/>
              <a:t>C’est la force aérodynamique créée par le servo-tab qui provoque le déplacement de la gouverne en sens contraire.</a:t>
            </a:r>
          </a:p>
          <a:p>
            <a:r>
              <a:rPr lang="fr-FR" dirty="0"/>
              <a:t>La gouverne en se déplaçant diminue le braquage du servo-</a:t>
            </a:r>
            <a:r>
              <a:rPr lang="fr-FR" dirty="0" err="1"/>
              <a:t>tab.</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E# = </a:t>
            </a:r>
            <a:r>
              <a:rPr lang="de-DE" sz="1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Fg</a:t>
            </a:r>
            <a:r>
              <a:rPr lang="de-DE"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x </a:t>
            </a:r>
            <a:r>
              <a:rPr lang="de-DE" sz="1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dî</a:t>
            </a:r>
            <a:r>
              <a:rPr lang="de-DE"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 Fa x di</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3E8E56A7-86A3-4947-8176-A6410C1914A6}" type="slidenum">
              <a:rPr lang="fr-FR" smtClean="0"/>
              <a:t>52</a:t>
            </a:fld>
            <a:endParaRPr lang="fr-FR"/>
          </a:p>
        </p:txBody>
      </p:sp>
    </p:spTree>
    <p:extLst>
      <p:ext uri="{BB962C8B-B14F-4D97-AF65-F5344CB8AC3E}">
        <p14:creationId xmlns:p14="http://schemas.microsoft.com/office/powerpoint/2010/main" val="2717639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E8E56A7-86A3-4947-8176-A6410C1914A6}" type="slidenum">
              <a:rPr lang="fr-FR" smtClean="0"/>
              <a:t>76</a:t>
            </a:fld>
            <a:endParaRPr lang="fr-FR"/>
          </a:p>
        </p:txBody>
      </p:sp>
    </p:spTree>
    <p:extLst>
      <p:ext uri="{BB962C8B-B14F-4D97-AF65-F5344CB8AC3E}">
        <p14:creationId xmlns:p14="http://schemas.microsoft.com/office/powerpoint/2010/main" val="3965273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7700E2-78DD-73DB-4400-1B0E849E856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587ED768-99E3-DFF2-BCEF-D8F9360A02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AEF0EDB-19FF-C4DF-1622-D6829E3EE924}"/>
              </a:ext>
            </a:extLst>
          </p:cNvPr>
          <p:cNvSpPr>
            <a:spLocks noGrp="1"/>
          </p:cNvSpPr>
          <p:nvPr>
            <p:ph type="dt" sz="half" idx="10"/>
          </p:nvPr>
        </p:nvSpPr>
        <p:spPr/>
        <p:txBody>
          <a:bodyPr/>
          <a:lstStyle/>
          <a:p>
            <a:fld id="{121C3E68-2CF1-4DB1-8152-A799F91777E1}" type="datetimeFigureOut">
              <a:rPr lang="fr-FR" smtClean="0"/>
              <a:t>05/07/2022</a:t>
            </a:fld>
            <a:endParaRPr lang="fr-FR" dirty="0"/>
          </a:p>
        </p:txBody>
      </p:sp>
      <p:sp>
        <p:nvSpPr>
          <p:cNvPr id="5" name="Espace réservé du pied de page 4">
            <a:extLst>
              <a:ext uri="{FF2B5EF4-FFF2-40B4-BE49-F238E27FC236}">
                <a16:creationId xmlns:a16="http://schemas.microsoft.com/office/drawing/2014/main" id="{3C524AEA-7511-01AB-6A23-F63EE9C8A03C}"/>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B4F1FAA8-086C-2DB8-E1EA-F12747E03E63}"/>
              </a:ext>
            </a:extLst>
          </p:cNvPr>
          <p:cNvSpPr>
            <a:spLocks noGrp="1"/>
          </p:cNvSpPr>
          <p:nvPr>
            <p:ph type="sldNum" sz="quarter" idx="12"/>
          </p:nvPr>
        </p:nvSpPr>
        <p:spPr/>
        <p:txBody>
          <a:bodyPr/>
          <a:lstStyle/>
          <a:p>
            <a:fld id="{50AC7BA5-9920-4E12-943B-F9C30082ED79}" type="slidenum">
              <a:rPr lang="fr-FR" smtClean="0"/>
              <a:t>‹N°›</a:t>
            </a:fld>
            <a:endParaRPr lang="fr-FR" dirty="0"/>
          </a:p>
        </p:txBody>
      </p:sp>
    </p:spTree>
    <p:extLst>
      <p:ext uri="{BB962C8B-B14F-4D97-AF65-F5344CB8AC3E}">
        <p14:creationId xmlns:p14="http://schemas.microsoft.com/office/powerpoint/2010/main" val="1994946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9CA8D3-CA35-AE84-24FE-B4190563E24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F029A8E-127F-D661-4C0B-D63178203AF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1421D9-6919-029C-690A-C749B7CF8126}"/>
              </a:ext>
            </a:extLst>
          </p:cNvPr>
          <p:cNvSpPr>
            <a:spLocks noGrp="1"/>
          </p:cNvSpPr>
          <p:nvPr>
            <p:ph type="dt" sz="half" idx="10"/>
          </p:nvPr>
        </p:nvSpPr>
        <p:spPr/>
        <p:txBody>
          <a:bodyPr/>
          <a:lstStyle/>
          <a:p>
            <a:fld id="{121C3E68-2CF1-4DB1-8152-A799F91777E1}" type="datetimeFigureOut">
              <a:rPr lang="fr-FR" smtClean="0"/>
              <a:t>05/07/2022</a:t>
            </a:fld>
            <a:endParaRPr lang="fr-FR" dirty="0"/>
          </a:p>
        </p:txBody>
      </p:sp>
      <p:sp>
        <p:nvSpPr>
          <p:cNvPr id="5" name="Espace réservé du pied de page 4">
            <a:extLst>
              <a:ext uri="{FF2B5EF4-FFF2-40B4-BE49-F238E27FC236}">
                <a16:creationId xmlns:a16="http://schemas.microsoft.com/office/drawing/2014/main" id="{F8266F6A-8C67-9EA9-04AC-0EDF2CACCA47}"/>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A0EA0757-6C86-C4B3-B6D6-375ED2065860}"/>
              </a:ext>
            </a:extLst>
          </p:cNvPr>
          <p:cNvSpPr>
            <a:spLocks noGrp="1"/>
          </p:cNvSpPr>
          <p:nvPr>
            <p:ph type="sldNum" sz="quarter" idx="12"/>
          </p:nvPr>
        </p:nvSpPr>
        <p:spPr/>
        <p:txBody>
          <a:bodyPr/>
          <a:lstStyle/>
          <a:p>
            <a:fld id="{50AC7BA5-9920-4E12-943B-F9C30082ED79}" type="slidenum">
              <a:rPr lang="fr-FR" smtClean="0"/>
              <a:t>‹N°›</a:t>
            </a:fld>
            <a:endParaRPr lang="fr-FR" dirty="0"/>
          </a:p>
        </p:txBody>
      </p:sp>
    </p:spTree>
    <p:extLst>
      <p:ext uri="{BB962C8B-B14F-4D97-AF65-F5344CB8AC3E}">
        <p14:creationId xmlns:p14="http://schemas.microsoft.com/office/powerpoint/2010/main" val="3434219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1D9879F2-C675-6D41-F6D5-D8AC9CF67616}"/>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988B808-309C-CDCD-8543-960BED7A1C13}"/>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B03E46-FF89-29D7-F62E-E07A1BEDC842}"/>
              </a:ext>
            </a:extLst>
          </p:cNvPr>
          <p:cNvSpPr>
            <a:spLocks noGrp="1"/>
          </p:cNvSpPr>
          <p:nvPr>
            <p:ph type="dt" sz="half" idx="10"/>
          </p:nvPr>
        </p:nvSpPr>
        <p:spPr/>
        <p:txBody>
          <a:bodyPr/>
          <a:lstStyle/>
          <a:p>
            <a:fld id="{121C3E68-2CF1-4DB1-8152-A799F91777E1}" type="datetimeFigureOut">
              <a:rPr lang="fr-FR" smtClean="0"/>
              <a:t>05/07/2022</a:t>
            </a:fld>
            <a:endParaRPr lang="fr-FR" dirty="0"/>
          </a:p>
        </p:txBody>
      </p:sp>
      <p:sp>
        <p:nvSpPr>
          <p:cNvPr id="5" name="Espace réservé du pied de page 4">
            <a:extLst>
              <a:ext uri="{FF2B5EF4-FFF2-40B4-BE49-F238E27FC236}">
                <a16:creationId xmlns:a16="http://schemas.microsoft.com/office/drawing/2014/main" id="{EB9113BD-E9C7-17E3-5301-FCD304658223}"/>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5422CF52-EBBB-19D8-DB81-0EA4FAFE444A}"/>
              </a:ext>
            </a:extLst>
          </p:cNvPr>
          <p:cNvSpPr>
            <a:spLocks noGrp="1"/>
          </p:cNvSpPr>
          <p:nvPr>
            <p:ph type="sldNum" sz="quarter" idx="12"/>
          </p:nvPr>
        </p:nvSpPr>
        <p:spPr/>
        <p:txBody>
          <a:bodyPr/>
          <a:lstStyle/>
          <a:p>
            <a:fld id="{50AC7BA5-9920-4E12-943B-F9C30082ED79}" type="slidenum">
              <a:rPr lang="fr-FR" smtClean="0"/>
              <a:t>‹N°›</a:t>
            </a:fld>
            <a:endParaRPr lang="fr-FR" dirty="0"/>
          </a:p>
        </p:txBody>
      </p:sp>
    </p:spTree>
    <p:extLst>
      <p:ext uri="{BB962C8B-B14F-4D97-AF65-F5344CB8AC3E}">
        <p14:creationId xmlns:p14="http://schemas.microsoft.com/office/powerpoint/2010/main" val="3323106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3279E-6ECC-BB44-6274-045ADD23EF4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46EE0CA-98CE-1515-9385-FFA43789283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EF0DB81-8AB2-FA01-BA5F-49772571B150}"/>
              </a:ext>
            </a:extLst>
          </p:cNvPr>
          <p:cNvSpPr>
            <a:spLocks noGrp="1"/>
          </p:cNvSpPr>
          <p:nvPr>
            <p:ph type="dt" sz="half" idx="10"/>
          </p:nvPr>
        </p:nvSpPr>
        <p:spPr/>
        <p:txBody>
          <a:bodyPr/>
          <a:lstStyle/>
          <a:p>
            <a:fld id="{121C3E68-2CF1-4DB1-8152-A799F91777E1}" type="datetimeFigureOut">
              <a:rPr lang="fr-FR" smtClean="0"/>
              <a:t>05/07/2022</a:t>
            </a:fld>
            <a:endParaRPr lang="fr-FR" dirty="0"/>
          </a:p>
        </p:txBody>
      </p:sp>
      <p:sp>
        <p:nvSpPr>
          <p:cNvPr id="5" name="Espace réservé du pied de page 4">
            <a:extLst>
              <a:ext uri="{FF2B5EF4-FFF2-40B4-BE49-F238E27FC236}">
                <a16:creationId xmlns:a16="http://schemas.microsoft.com/office/drawing/2014/main" id="{95264189-A2B6-16C9-9794-798FAE40CC82}"/>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A56F115B-ADA6-0B90-7FCD-2D192C004955}"/>
              </a:ext>
            </a:extLst>
          </p:cNvPr>
          <p:cNvSpPr>
            <a:spLocks noGrp="1"/>
          </p:cNvSpPr>
          <p:nvPr>
            <p:ph type="sldNum" sz="quarter" idx="12"/>
          </p:nvPr>
        </p:nvSpPr>
        <p:spPr/>
        <p:txBody>
          <a:bodyPr/>
          <a:lstStyle/>
          <a:p>
            <a:fld id="{50AC7BA5-9920-4E12-943B-F9C30082ED79}" type="slidenum">
              <a:rPr lang="fr-FR" smtClean="0"/>
              <a:t>‹N°›</a:t>
            </a:fld>
            <a:endParaRPr lang="fr-FR" dirty="0"/>
          </a:p>
        </p:txBody>
      </p:sp>
    </p:spTree>
    <p:extLst>
      <p:ext uri="{BB962C8B-B14F-4D97-AF65-F5344CB8AC3E}">
        <p14:creationId xmlns:p14="http://schemas.microsoft.com/office/powerpoint/2010/main" val="977631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D04786-8367-86CE-E707-5B0AF9642DD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ED8B8872-BC33-3977-E8E7-C133F30972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0E0ED1F-70EA-F35D-FEA8-9B5CAF021927}"/>
              </a:ext>
            </a:extLst>
          </p:cNvPr>
          <p:cNvSpPr>
            <a:spLocks noGrp="1"/>
          </p:cNvSpPr>
          <p:nvPr>
            <p:ph type="dt" sz="half" idx="10"/>
          </p:nvPr>
        </p:nvSpPr>
        <p:spPr/>
        <p:txBody>
          <a:bodyPr/>
          <a:lstStyle/>
          <a:p>
            <a:fld id="{121C3E68-2CF1-4DB1-8152-A799F91777E1}" type="datetimeFigureOut">
              <a:rPr lang="fr-FR" smtClean="0"/>
              <a:t>05/07/2022</a:t>
            </a:fld>
            <a:endParaRPr lang="fr-FR" dirty="0"/>
          </a:p>
        </p:txBody>
      </p:sp>
      <p:sp>
        <p:nvSpPr>
          <p:cNvPr id="5" name="Espace réservé du pied de page 4">
            <a:extLst>
              <a:ext uri="{FF2B5EF4-FFF2-40B4-BE49-F238E27FC236}">
                <a16:creationId xmlns:a16="http://schemas.microsoft.com/office/drawing/2014/main" id="{4EED2D37-47E0-63CD-2C29-CD7BE76B9B9F}"/>
              </a:ext>
            </a:extLst>
          </p:cNvPr>
          <p:cNvSpPr>
            <a:spLocks noGrp="1"/>
          </p:cNvSpPr>
          <p:nvPr>
            <p:ph type="ftr" sz="quarter" idx="11"/>
          </p:nvPr>
        </p:nvSpPr>
        <p:spPr/>
        <p:txBody>
          <a:bodyPr/>
          <a:lstStyle/>
          <a:p>
            <a:endParaRPr lang="fr-FR" dirty="0"/>
          </a:p>
        </p:txBody>
      </p:sp>
      <p:sp>
        <p:nvSpPr>
          <p:cNvPr id="6" name="Espace réservé du numéro de diapositive 5">
            <a:extLst>
              <a:ext uri="{FF2B5EF4-FFF2-40B4-BE49-F238E27FC236}">
                <a16:creationId xmlns:a16="http://schemas.microsoft.com/office/drawing/2014/main" id="{90A6CD53-8D6B-337E-7D31-DB97B5EE77ED}"/>
              </a:ext>
            </a:extLst>
          </p:cNvPr>
          <p:cNvSpPr>
            <a:spLocks noGrp="1"/>
          </p:cNvSpPr>
          <p:nvPr>
            <p:ph type="sldNum" sz="quarter" idx="12"/>
          </p:nvPr>
        </p:nvSpPr>
        <p:spPr/>
        <p:txBody>
          <a:bodyPr/>
          <a:lstStyle/>
          <a:p>
            <a:fld id="{50AC7BA5-9920-4E12-943B-F9C30082ED79}" type="slidenum">
              <a:rPr lang="fr-FR" smtClean="0"/>
              <a:t>‹N°›</a:t>
            </a:fld>
            <a:endParaRPr lang="fr-FR" dirty="0"/>
          </a:p>
        </p:txBody>
      </p:sp>
    </p:spTree>
    <p:extLst>
      <p:ext uri="{BB962C8B-B14F-4D97-AF65-F5344CB8AC3E}">
        <p14:creationId xmlns:p14="http://schemas.microsoft.com/office/powerpoint/2010/main" val="1982020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F54805-B267-E6CA-EC02-3AF829CA12F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05EF8E1-C798-5CFB-8E9A-D3E06AF07A0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A9567BDB-6603-5BE4-F53D-8A442BE4868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ED7AE19-6600-53F3-2701-F1069A6E1EBD}"/>
              </a:ext>
            </a:extLst>
          </p:cNvPr>
          <p:cNvSpPr>
            <a:spLocks noGrp="1"/>
          </p:cNvSpPr>
          <p:nvPr>
            <p:ph type="dt" sz="half" idx="10"/>
          </p:nvPr>
        </p:nvSpPr>
        <p:spPr/>
        <p:txBody>
          <a:bodyPr/>
          <a:lstStyle/>
          <a:p>
            <a:fld id="{121C3E68-2CF1-4DB1-8152-A799F91777E1}" type="datetimeFigureOut">
              <a:rPr lang="fr-FR" smtClean="0"/>
              <a:t>05/07/2022</a:t>
            </a:fld>
            <a:endParaRPr lang="fr-FR" dirty="0"/>
          </a:p>
        </p:txBody>
      </p:sp>
      <p:sp>
        <p:nvSpPr>
          <p:cNvPr id="6" name="Espace réservé du pied de page 5">
            <a:extLst>
              <a:ext uri="{FF2B5EF4-FFF2-40B4-BE49-F238E27FC236}">
                <a16:creationId xmlns:a16="http://schemas.microsoft.com/office/drawing/2014/main" id="{A1C8EFAC-2A82-DD46-2289-3F42CDF19DFC}"/>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FC65A936-778C-E5A5-7627-118C5CC52EB8}"/>
              </a:ext>
            </a:extLst>
          </p:cNvPr>
          <p:cNvSpPr>
            <a:spLocks noGrp="1"/>
          </p:cNvSpPr>
          <p:nvPr>
            <p:ph type="sldNum" sz="quarter" idx="12"/>
          </p:nvPr>
        </p:nvSpPr>
        <p:spPr/>
        <p:txBody>
          <a:bodyPr/>
          <a:lstStyle/>
          <a:p>
            <a:fld id="{50AC7BA5-9920-4E12-943B-F9C30082ED79}" type="slidenum">
              <a:rPr lang="fr-FR" smtClean="0"/>
              <a:t>‹N°›</a:t>
            </a:fld>
            <a:endParaRPr lang="fr-FR" dirty="0"/>
          </a:p>
        </p:txBody>
      </p:sp>
    </p:spTree>
    <p:extLst>
      <p:ext uri="{BB962C8B-B14F-4D97-AF65-F5344CB8AC3E}">
        <p14:creationId xmlns:p14="http://schemas.microsoft.com/office/powerpoint/2010/main" val="837822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9095DB-A7D8-7AE2-268F-10CDB773C0D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1B8FF5B8-6BE1-9A88-F9AF-2DD1F30F59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7592B57-A27A-C5E3-2373-9919D405348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C624531D-C072-279E-316B-1C1A3631EA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86494F4-90BB-EC4C-1AE8-7C0DC7F675F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808DF08A-53FD-FC9F-871D-15AC74E50066}"/>
              </a:ext>
            </a:extLst>
          </p:cNvPr>
          <p:cNvSpPr>
            <a:spLocks noGrp="1"/>
          </p:cNvSpPr>
          <p:nvPr>
            <p:ph type="dt" sz="half" idx="10"/>
          </p:nvPr>
        </p:nvSpPr>
        <p:spPr/>
        <p:txBody>
          <a:bodyPr/>
          <a:lstStyle/>
          <a:p>
            <a:fld id="{121C3E68-2CF1-4DB1-8152-A799F91777E1}" type="datetimeFigureOut">
              <a:rPr lang="fr-FR" smtClean="0"/>
              <a:t>05/07/2022</a:t>
            </a:fld>
            <a:endParaRPr lang="fr-FR" dirty="0"/>
          </a:p>
        </p:txBody>
      </p:sp>
      <p:sp>
        <p:nvSpPr>
          <p:cNvPr id="8" name="Espace réservé du pied de page 7">
            <a:extLst>
              <a:ext uri="{FF2B5EF4-FFF2-40B4-BE49-F238E27FC236}">
                <a16:creationId xmlns:a16="http://schemas.microsoft.com/office/drawing/2014/main" id="{B370A018-5A78-3E75-4C0D-144C5EC6FEB9}"/>
              </a:ext>
            </a:extLst>
          </p:cNvPr>
          <p:cNvSpPr>
            <a:spLocks noGrp="1"/>
          </p:cNvSpPr>
          <p:nvPr>
            <p:ph type="ftr" sz="quarter" idx="11"/>
          </p:nvPr>
        </p:nvSpPr>
        <p:spPr/>
        <p:txBody>
          <a:bodyPr/>
          <a:lstStyle/>
          <a:p>
            <a:endParaRPr lang="fr-FR" dirty="0"/>
          </a:p>
        </p:txBody>
      </p:sp>
      <p:sp>
        <p:nvSpPr>
          <p:cNvPr id="9" name="Espace réservé du numéro de diapositive 8">
            <a:extLst>
              <a:ext uri="{FF2B5EF4-FFF2-40B4-BE49-F238E27FC236}">
                <a16:creationId xmlns:a16="http://schemas.microsoft.com/office/drawing/2014/main" id="{12A39508-0278-F285-FC69-FF714A941B1B}"/>
              </a:ext>
            </a:extLst>
          </p:cNvPr>
          <p:cNvSpPr>
            <a:spLocks noGrp="1"/>
          </p:cNvSpPr>
          <p:nvPr>
            <p:ph type="sldNum" sz="quarter" idx="12"/>
          </p:nvPr>
        </p:nvSpPr>
        <p:spPr/>
        <p:txBody>
          <a:bodyPr/>
          <a:lstStyle/>
          <a:p>
            <a:fld id="{50AC7BA5-9920-4E12-943B-F9C30082ED79}" type="slidenum">
              <a:rPr lang="fr-FR" smtClean="0"/>
              <a:t>‹N°›</a:t>
            </a:fld>
            <a:endParaRPr lang="fr-FR" dirty="0"/>
          </a:p>
        </p:txBody>
      </p:sp>
    </p:spTree>
    <p:extLst>
      <p:ext uri="{BB962C8B-B14F-4D97-AF65-F5344CB8AC3E}">
        <p14:creationId xmlns:p14="http://schemas.microsoft.com/office/powerpoint/2010/main" val="2355071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021A6F-EA8F-78F5-6A60-C32E62AA3DFC}"/>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56DAA2C-7502-D0EE-9CE6-23CD23F2B6FA}"/>
              </a:ext>
            </a:extLst>
          </p:cNvPr>
          <p:cNvSpPr>
            <a:spLocks noGrp="1"/>
          </p:cNvSpPr>
          <p:nvPr>
            <p:ph type="dt" sz="half" idx="10"/>
          </p:nvPr>
        </p:nvSpPr>
        <p:spPr/>
        <p:txBody>
          <a:bodyPr/>
          <a:lstStyle/>
          <a:p>
            <a:fld id="{121C3E68-2CF1-4DB1-8152-A799F91777E1}" type="datetimeFigureOut">
              <a:rPr lang="fr-FR" smtClean="0"/>
              <a:t>05/07/2022</a:t>
            </a:fld>
            <a:endParaRPr lang="fr-FR" dirty="0"/>
          </a:p>
        </p:txBody>
      </p:sp>
      <p:sp>
        <p:nvSpPr>
          <p:cNvPr id="4" name="Espace réservé du pied de page 3">
            <a:extLst>
              <a:ext uri="{FF2B5EF4-FFF2-40B4-BE49-F238E27FC236}">
                <a16:creationId xmlns:a16="http://schemas.microsoft.com/office/drawing/2014/main" id="{8F70AED3-B609-CAAB-0AA5-B79A1CEFE205}"/>
              </a:ext>
            </a:extLst>
          </p:cNvPr>
          <p:cNvSpPr>
            <a:spLocks noGrp="1"/>
          </p:cNvSpPr>
          <p:nvPr>
            <p:ph type="ftr" sz="quarter" idx="11"/>
          </p:nvPr>
        </p:nvSpPr>
        <p:spPr/>
        <p:txBody>
          <a:bodyPr/>
          <a:lstStyle/>
          <a:p>
            <a:endParaRPr lang="fr-FR" dirty="0"/>
          </a:p>
        </p:txBody>
      </p:sp>
      <p:sp>
        <p:nvSpPr>
          <p:cNvPr id="5" name="Espace réservé du numéro de diapositive 4">
            <a:extLst>
              <a:ext uri="{FF2B5EF4-FFF2-40B4-BE49-F238E27FC236}">
                <a16:creationId xmlns:a16="http://schemas.microsoft.com/office/drawing/2014/main" id="{5CD44D4D-DF43-1B65-D1A7-CB577CE2E657}"/>
              </a:ext>
            </a:extLst>
          </p:cNvPr>
          <p:cNvSpPr>
            <a:spLocks noGrp="1"/>
          </p:cNvSpPr>
          <p:nvPr>
            <p:ph type="sldNum" sz="quarter" idx="12"/>
          </p:nvPr>
        </p:nvSpPr>
        <p:spPr/>
        <p:txBody>
          <a:bodyPr/>
          <a:lstStyle/>
          <a:p>
            <a:fld id="{50AC7BA5-9920-4E12-943B-F9C30082ED79}" type="slidenum">
              <a:rPr lang="fr-FR" smtClean="0"/>
              <a:t>‹N°›</a:t>
            </a:fld>
            <a:endParaRPr lang="fr-FR" dirty="0"/>
          </a:p>
        </p:txBody>
      </p:sp>
    </p:spTree>
    <p:extLst>
      <p:ext uri="{BB962C8B-B14F-4D97-AF65-F5344CB8AC3E}">
        <p14:creationId xmlns:p14="http://schemas.microsoft.com/office/powerpoint/2010/main" val="2780461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19F2707-4D4F-EC29-35EB-9FCCA4DD0672}"/>
              </a:ext>
            </a:extLst>
          </p:cNvPr>
          <p:cNvSpPr>
            <a:spLocks noGrp="1"/>
          </p:cNvSpPr>
          <p:nvPr>
            <p:ph type="dt" sz="half" idx="10"/>
          </p:nvPr>
        </p:nvSpPr>
        <p:spPr/>
        <p:txBody>
          <a:bodyPr/>
          <a:lstStyle/>
          <a:p>
            <a:fld id="{121C3E68-2CF1-4DB1-8152-A799F91777E1}" type="datetimeFigureOut">
              <a:rPr lang="fr-FR" smtClean="0"/>
              <a:t>05/07/2022</a:t>
            </a:fld>
            <a:endParaRPr lang="fr-FR" dirty="0"/>
          </a:p>
        </p:txBody>
      </p:sp>
      <p:sp>
        <p:nvSpPr>
          <p:cNvPr id="3" name="Espace réservé du pied de page 2">
            <a:extLst>
              <a:ext uri="{FF2B5EF4-FFF2-40B4-BE49-F238E27FC236}">
                <a16:creationId xmlns:a16="http://schemas.microsoft.com/office/drawing/2014/main" id="{849F76BC-5555-D70F-13B5-387CDE3AFDB0}"/>
              </a:ext>
            </a:extLst>
          </p:cNvPr>
          <p:cNvSpPr>
            <a:spLocks noGrp="1"/>
          </p:cNvSpPr>
          <p:nvPr>
            <p:ph type="ftr" sz="quarter" idx="1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60C158C-DB07-ED04-3CF9-352F22AD943B}"/>
              </a:ext>
            </a:extLst>
          </p:cNvPr>
          <p:cNvSpPr>
            <a:spLocks noGrp="1"/>
          </p:cNvSpPr>
          <p:nvPr>
            <p:ph type="sldNum" sz="quarter" idx="12"/>
          </p:nvPr>
        </p:nvSpPr>
        <p:spPr/>
        <p:txBody>
          <a:bodyPr/>
          <a:lstStyle/>
          <a:p>
            <a:fld id="{50AC7BA5-9920-4E12-943B-F9C30082ED79}" type="slidenum">
              <a:rPr lang="fr-FR" smtClean="0"/>
              <a:t>‹N°›</a:t>
            </a:fld>
            <a:endParaRPr lang="fr-FR" dirty="0"/>
          </a:p>
        </p:txBody>
      </p:sp>
    </p:spTree>
    <p:extLst>
      <p:ext uri="{BB962C8B-B14F-4D97-AF65-F5344CB8AC3E}">
        <p14:creationId xmlns:p14="http://schemas.microsoft.com/office/powerpoint/2010/main" val="3465622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1B3B64-9F60-834C-19A1-2A55C6C5072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0D147C8-0BE5-07EA-E3B4-55DB00827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B85FE75-8C6A-715F-C97C-E0FE1D8D6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BC25B4F-F68A-7BCE-29F6-729B0A1C8249}"/>
              </a:ext>
            </a:extLst>
          </p:cNvPr>
          <p:cNvSpPr>
            <a:spLocks noGrp="1"/>
          </p:cNvSpPr>
          <p:nvPr>
            <p:ph type="dt" sz="half" idx="10"/>
          </p:nvPr>
        </p:nvSpPr>
        <p:spPr/>
        <p:txBody>
          <a:bodyPr/>
          <a:lstStyle/>
          <a:p>
            <a:fld id="{121C3E68-2CF1-4DB1-8152-A799F91777E1}" type="datetimeFigureOut">
              <a:rPr lang="fr-FR" smtClean="0"/>
              <a:t>05/07/2022</a:t>
            </a:fld>
            <a:endParaRPr lang="fr-FR" dirty="0"/>
          </a:p>
        </p:txBody>
      </p:sp>
      <p:sp>
        <p:nvSpPr>
          <p:cNvPr id="6" name="Espace réservé du pied de page 5">
            <a:extLst>
              <a:ext uri="{FF2B5EF4-FFF2-40B4-BE49-F238E27FC236}">
                <a16:creationId xmlns:a16="http://schemas.microsoft.com/office/drawing/2014/main" id="{D60DD4B6-AF73-947E-A84C-D7C12268F450}"/>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C396BAD8-CF01-089D-246C-CF4E4A349946}"/>
              </a:ext>
            </a:extLst>
          </p:cNvPr>
          <p:cNvSpPr>
            <a:spLocks noGrp="1"/>
          </p:cNvSpPr>
          <p:nvPr>
            <p:ph type="sldNum" sz="quarter" idx="12"/>
          </p:nvPr>
        </p:nvSpPr>
        <p:spPr/>
        <p:txBody>
          <a:bodyPr/>
          <a:lstStyle/>
          <a:p>
            <a:fld id="{50AC7BA5-9920-4E12-943B-F9C30082ED79}" type="slidenum">
              <a:rPr lang="fr-FR" smtClean="0"/>
              <a:t>‹N°›</a:t>
            </a:fld>
            <a:endParaRPr lang="fr-FR" dirty="0"/>
          </a:p>
        </p:txBody>
      </p:sp>
    </p:spTree>
    <p:extLst>
      <p:ext uri="{BB962C8B-B14F-4D97-AF65-F5344CB8AC3E}">
        <p14:creationId xmlns:p14="http://schemas.microsoft.com/office/powerpoint/2010/main" val="49327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56B685-485E-4855-9506-BDE0FAF54C3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13C2445-2A3A-1E8A-04CC-078E89BE10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a:extLst>
              <a:ext uri="{FF2B5EF4-FFF2-40B4-BE49-F238E27FC236}">
                <a16:creationId xmlns:a16="http://schemas.microsoft.com/office/drawing/2014/main" id="{C29A1A07-D2E1-BEFE-4F00-D1AA82FDA1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2CC5C30-5790-882F-AD55-27BD245D3101}"/>
              </a:ext>
            </a:extLst>
          </p:cNvPr>
          <p:cNvSpPr>
            <a:spLocks noGrp="1"/>
          </p:cNvSpPr>
          <p:nvPr>
            <p:ph type="dt" sz="half" idx="10"/>
          </p:nvPr>
        </p:nvSpPr>
        <p:spPr/>
        <p:txBody>
          <a:bodyPr/>
          <a:lstStyle/>
          <a:p>
            <a:fld id="{121C3E68-2CF1-4DB1-8152-A799F91777E1}" type="datetimeFigureOut">
              <a:rPr lang="fr-FR" smtClean="0"/>
              <a:t>05/07/2022</a:t>
            </a:fld>
            <a:endParaRPr lang="fr-FR" dirty="0"/>
          </a:p>
        </p:txBody>
      </p:sp>
      <p:sp>
        <p:nvSpPr>
          <p:cNvPr id="6" name="Espace réservé du pied de page 5">
            <a:extLst>
              <a:ext uri="{FF2B5EF4-FFF2-40B4-BE49-F238E27FC236}">
                <a16:creationId xmlns:a16="http://schemas.microsoft.com/office/drawing/2014/main" id="{7686188B-CA50-CC9A-4CFA-631B6FC7CDDF}"/>
              </a:ext>
            </a:extLst>
          </p:cNvPr>
          <p:cNvSpPr>
            <a:spLocks noGrp="1"/>
          </p:cNvSpPr>
          <p:nvPr>
            <p:ph type="ftr" sz="quarter" idx="11"/>
          </p:nvPr>
        </p:nvSpPr>
        <p:spPr/>
        <p:txBody>
          <a:bodyPr/>
          <a:lstStyle/>
          <a:p>
            <a:endParaRPr lang="fr-FR" dirty="0"/>
          </a:p>
        </p:txBody>
      </p:sp>
      <p:sp>
        <p:nvSpPr>
          <p:cNvPr id="7" name="Espace réservé du numéro de diapositive 6">
            <a:extLst>
              <a:ext uri="{FF2B5EF4-FFF2-40B4-BE49-F238E27FC236}">
                <a16:creationId xmlns:a16="http://schemas.microsoft.com/office/drawing/2014/main" id="{8A4AD942-2C5D-766E-7A74-2CEA7279FF5B}"/>
              </a:ext>
            </a:extLst>
          </p:cNvPr>
          <p:cNvSpPr>
            <a:spLocks noGrp="1"/>
          </p:cNvSpPr>
          <p:nvPr>
            <p:ph type="sldNum" sz="quarter" idx="12"/>
          </p:nvPr>
        </p:nvSpPr>
        <p:spPr/>
        <p:txBody>
          <a:bodyPr/>
          <a:lstStyle/>
          <a:p>
            <a:fld id="{50AC7BA5-9920-4E12-943B-F9C30082ED79}" type="slidenum">
              <a:rPr lang="fr-FR" smtClean="0"/>
              <a:t>‹N°›</a:t>
            </a:fld>
            <a:endParaRPr lang="fr-FR" dirty="0"/>
          </a:p>
        </p:txBody>
      </p:sp>
    </p:spTree>
    <p:extLst>
      <p:ext uri="{BB962C8B-B14F-4D97-AF65-F5344CB8AC3E}">
        <p14:creationId xmlns:p14="http://schemas.microsoft.com/office/powerpoint/2010/main" val="243177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F02A0E9-6BCB-EAF5-72F6-EFA28A20F0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985D18F-2D67-DABE-DF1A-765CC1CE4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E3A89D5-6D18-8565-EDFC-3C5A038A54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1C3E68-2CF1-4DB1-8152-A799F91777E1}" type="datetimeFigureOut">
              <a:rPr lang="fr-FR" smtClean="0"/>
              <a:t>05/07/2022</a:t>
            </a:fld>
            <a:endParaRPr lang="fr-FR" dirty="0"/>
          </a:p>
        </p:txBody>
      </p:sp>
      <p:sp>
        <p:nvSpPr>
          <p:cNvPr id="5" name="Espace réservé du pied de page 4">
            <a:extLst>
              <a:ext uri="{FF2B5EF4-FFF2-40B4-BE49-F238E27FC236}">
                <a16:creationId xmlns:a16="http://schemas.microsoft.com/office/drawing/2014/main" id="{DEFD58B6-3730-B142-10E6-53D57B8D2B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a:extLst>
              <a:ext uri="{FF2B5EF4-FFF2-40B4-BE49-F238E27FC236}">
                <a16:creationId xmlns:a16="http://schemas.microsoft.com/office/drawing/2014/main" id="{A8F3A67B-902A-4A30-332C-C63468B934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AC7BA5-9920-4E12-943B-F9C30082ED79}" type="slidenum">
              <a:rPr lang="fr-FR" smtClean="0"/>
              <a:t>‹N°›</a:t>
            </a:fld>
            <a:endParaRPr lang="fr-FR" dirty="0"/>
          </a:p>
        </p:txBody>
      </p:sp>
    </p:spTree>
    <p:extLst>
      <p:ext uri="{BB962C8B-B14F-4D97-AF65-F5344CB8AC3E}">
        <p14:creationId xmlns:p14="http://schemas.microsoft.com/office/powerpoint/2010/main" val="1567357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8.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6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635C4630-003B-9C08-AD54-A8455CDC04BD}"/>
              </a:ext>
            </a:extLst>
          </p:cNvPr>
          <p:cNvSpPr>
            <a:spLocks noGrp="1"/>
          </p:cNvSpPr>
          <p:nvPr>
            <p:ph type="subTitle" idx="1"/>
          </p:nvPr>
        </p:nvSpPr>
        <p:spPr>
          <a:xfrm>
            <a:off x="3013113" y="2833611"/>
            <a:ext cx="6165773" cy="595389"/>
          </a:xfrm>
        </p:spPr>
        <p:style>
          <a:lnRef idx="2">
            <a:schemeClr val="accent2"/>
          </a:lnRef>
          <a:fillRef idx="1">
            <a:schemeClr val="lt1"/>
          </a:fillRef>
          <a:effectRef idx="0">
            <a:schemeClr val="accent2"/>
          </a:effectRef>
          <a:fontRef idx="minor">
            <a:schemeClr val="dk1"/>
          </a:fontRef>
        </p:style>
        <p:txBody>
          <a:bodyPr>
            <a:normAutofit/>
          </a:bodyPr>
          <a:lstStyle/>
          <a:p>
            <a:r>
              <a:rPr lang="fr-FR" sz="3600" b="0" i="0" u="none" strike="noStrike" baseline="0" dirty="0">
                <a:solidFill>
                  <a:srgbClr val="000000"/>
                </a:solidFill>
              </a:rPr>
              <a:t>Empennages et gouvernes</a:t>
            </a:r>
          </a:p>
          <a:p>
            <a:endParaRPr lang="fr-FR" sz="3600" dirty="0"/>
          </a:p>
        </p:txBody>
      </p:sp>
    </p:spTree>
    <p:extLst>
      <p:ext uri="{BB962C8B-B14F-4D97-AF65-F5344CB8AC3E}">
        <p14:creationId xmlns:p14="http://schemas.microsoft.com/office/powerpoint/2010/main" val="3344160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9DE5434-2201-4ECF-D53E-13185C93A6F1}"/>
              </a:ext>
            </a:extLst>
          </p:cNvPr>
          <p:cNvPicPr>
            <a:picLocks noGrp="1" noChangeAspect="1"/>
          </p:cNvPicPr>
          <p:nvPr>
            <p:ph idx="1"/>
          </p:nvPr>
        </p:nvPicPr>
        <p:blipFill>
          <a:blip r:embed="rId2"/>
          <a:stretch>
            <a:fillRect/>
          </a:stretch>
        </p:blipFill>
        <p:spPr>
          <a:xfrm>
            <a:off x="7715105" y="538869"/>
            <a:ext cx="4083044" cy="2998364"/>
          </a:xfrm>
        </p:spPr>
      </p:pic>
      <p:sp>
        <p:nvSpPr>
          <p:cNvPr id="7" name="ZoneTexte 6">
            <a:extLst>
              <a:ext uri="{FF2B5EF4-FFF2-40B4-BE49-F238E27FC236}">
                <a16:creationId xmlns:a16="http://schemas.microsoft.com/office/drawing/2014/main" id="{944F560F-8CE0-B450-4E0A-A47566E3CECC}"/>
              </a:ext>
            </a:extLst>
          </p:cNvPr>
          <p:cNvSpPr txBox="1"/>
          <p:nvPr/>
        </p:nvSpPr>
        <p:spPr>
          <a:xfrm>
            <a:off x="526055" y="1347890"/>
            <a:ext cx="7189050" cy="4202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L’empennage en V remplace les trois surfaces d’un empennage classique par deux surfaces dont le dièdre est proche de 45°. </a:t>
            </a:r>
          </a:p>
          <a:p>
            <a:pPr marL="285750" indent="-285750" algn="just">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Le gain recherché est une diminution de la traînée. </a:t>
            </a:r>
          </a:p>
          <a:p>
            <a:pPr marL="285750" indent="-285750" algn="just">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Néanmoins seule la composante verticale de la résultante aérodynamique sert à équilibrer les moments de tangage suivant </a:t>
            </a:r>
            <a:r>
              <a:rPr lang="fr-FR" sz="1800" b="0" i="0" u="none" strike="noStrike" baseline="0" dirty="0" err="1">
                <a:solidFill>
                  <a:srgbClr val="000000"/>
                </a:solidFill>
                <a:latin typeface="Times New Roman" panose="02020603050405020304" pitchFamily="18" charset="0"/>
              </a:rPr>
              <a:t>M</a:t>
            </a:r>
            <a:r>
              <a:rPr lang="fr-FR" sz="1800" b="0" i="0" u="none" strike="noStrike" baseline="-25000" dirty="0" err="1">
                <a:solidFill>
                  <a:srgbClr val="000000"/>
                </a:solidFill>
                <a:latin typeface="Times New Roman" panose="02020603050405020304" pitchFamily="18" charset="0"/>
              </a:rPr>
              <a:t>y</a:t>
            </a:r>
            <a:r>
              <a:rPr lang="fr-FR" sz="1800" b="0" i="0" u="none" strike="noStrike" baseline="0" dirty="0">
                <a:solidFill>
                  <a:srgbClr val="000000"/>
                </a:solidFill>
                <a:latin typeface="Times New Roman" panose="02020603050405020304" pitchFamily="18" charset="0"/>
              </a:rPr>
              <a:t>, </a:t>
            </a:r>
          </a:p>
          <a:p>
            <a:pPr marL="285750" indent="-285750" algn="just">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d’où la nécessité d’avoir des surfaces plus importantes que sur un empennage horizontal classique. </a:t>
            </a:r>
          </a:p>
          <a:p>
            <a:pPr marL="285750" indent="-285750" algn="just">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Cet empennage n’est pas utilisé dans le transport. </a:t>
            </a:r>
          </a:p>
          <a:p>
            <a:pPr marL="285750" indent="-285750" algn="just">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Sa commande suivant les deux axes tangage et lacet est effectué au travers d’un différentiel </a:t>
            </a:r>
            <a:endParaRPr lang="fr-FR" dirty="0"/>
          </a:p>
        </p:txBody>
      </p:sp>
      <p:sp>
        <p:nvSpPr>
          <p:cNvPr id="9" name="ZoneTexte 8">
            <a:extLst>
              <a:ext uri="{FF2B5EF4-FFF2-40B4-BE49-F238E27FC236}">
                <a16:creationId xmlns:a16="http://schemas.microsoft.com/office/drawing/2014/main" id="{0348B9DC-358E-A077-A019-63C956EC7034}"/>
              </a:ext>
            </a:extLst>
          </p:cNvPr>
          <p:cNvSpPr txBox="1"/>
          <p:nvPr/>
        </p:nvSpPr>
        <p:spPr>
          <a:xfrm>
            <a:off x="7466222" y="564735"/>
            <a:ext cx="2084942" cy="369332"/>
          </a:xfrm>
          <a:prstGeom prst="rect">
            <a:avLst/>
          </a:prstGeom>
          <a:noFill/>
        </p:spPr>
        <p:txBody>
          <a:bodyPr wrap="square">
            <a:spAutoFit/>
          </a:bodyPr>
          <a:lstStyle/>
          <a:p>
            <a:pPr algn="ctr"/>
            <a:r>
              <a:rPr lang="fr-FR" dirty="0">
                <a:solidFill>
                  <a:srgbClr val="000000"/>
                </a:solidFill>
                <a:latin typeface="Times New Roman" panose="02020603050405020304" pitchFamily="18" charset="0"/>
              </a:rPr>
              <a:t>E</a:t>
            </a:r>
            <a:r>
              <a:rPr lang="fr-FR" sz="1800" b="0" i="0" u="none" strike="noStrike" baseline="0" dirty="0">
                <a:solidFill>
                  <a:srgbClr val="000000"/>
                </a:solidFill>
                <a:latin typeface="Times New Roman" panose="02020603050405020304" pitchFamily="18" charset="0"/>
              </a:rPr>
              <a:t>mpennage en V </a:t>
            </a:r>
          </a:p>
        </p:txBody>
      </p:sp>
      <p:sp>
        <p:nvSpPr>
          <p:cNvPr id="10" name="Titre 1">
            <a:extLst>
              <a:ext uri="{FF2B5EF4-FFF2-40B4-BE49-F238E27FC236}">
                <a16:creationId xmlns:a16="http://schemas.microsoft.com/office/drawing/2014/main" id="{94344A2A-F3C3-BBAA-39C8-19DF98539FE5}"/>
              </a:ext>
            </a:extLst>
          </p:cNvPr>
          <p:cNvSpPr>
            <a:spLocks noGrp="1"/>
          </p:cNvSpPr>
          <p:nvPr>
            <p:ph type="title"/>
          </p:nvPr>
        </p:nvSpPr>
        <p:spPr>
          <a:xfrm>
            <a:off x="4603673" y="538869"/>
            <a:ext cx="2984653" cy="500866"/>
          </a:xfrm>
        </p:spPr>
        <p:style>
          <a:lnRef idx="2">
            <a:schemeClr val="accent2"/>
          </a:lnRef>
          <a:fillRef idx="1">
            <a:schemeClr val="lt1"/>
          </a:fillRef>
          <a:effectRef idx="0">
            <a:schemeClr val="accent2"/>
          </a:effectRef>
          <a:fontRef idx="minor">
            <a:schemeClr val="dk1"/>
          </a:fontRef>
        </p:style>
        <p:txBody>
          <a:bodyPr/>
          <a:lstStyle/>
          <a:p>
            <a:r>
              <a:rPr lang="fr-FR" sz="1800" b="0" i="0" u="none" strike="noStrike" baseline="0" dirty="0">
                <a:solidFill>
                  <a:srgbClr val="000000"/>
                </a:solidFill>
              </a:rPr>
              <a:t>Les empennages classiques </a:t>
            </a:r>
            <a:endParaRPr lang="fr-FR" dirty="0"/>
          </a:p>
        </p:txBody>
      </p:sp>
      <p:sp>
        <p:nvSpPr>
          <p:cNvPr id="11" name="ZoneTexte 10">
            <a:extLst>
              <a:ext uri="{FF2B5EF4-FFF2-40B4-BE49-F238E27FC236}">
                <a16:creationId xmlns:a16="http://schemas.microsoft.com/office/drawing/2014/main" id="{2C6D9E64-8DEA-B925-33B1-50CC30CB36CF}"/>
              </a:ext>
            </a:extLst>
          </p:cNvPr>
          <p:cNvSpPr txBox="1"/>
          <p:nvPr/>
        </p:nvSpPr>
        <p:spPr>
          <a:xfrm>
            <a:off x="3047082" y="113034"/>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pic>
        <p:nvPicPr>
          <p:cNvPr id="3074" name="Picture 2" descr="Budget Buy: Beechcraft Bonanza 35 - AOPA">
            <a:extLst>
              <a:ext uri="{FF2B5EF4-FFF2-40B4-BE49-F238E27FC236}">
                <a16:creationId xmlns:a16="http://schemas.microsoft.com/office/drawing/2014/main" id="{C06E59A9-0CF9-E53B-2D2C-1741B79358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697" y="3789467"/>
            <a:ext cx="3587859" cy="200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1181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24675A-17CB-B081-F740-F6FE9D9A2FE7}"/>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F7E56B71-CCF6-F543-3BAE-A838BBDC1E8A}"/>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2376768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DAA42D95-6927-F552-50A5-520CB1BB257E}"/>
              </a:ext>
            </a:extLst>
          </p:cNvPr>
          <p:cNvSpPr txBox="1"/>
          <p:nvPr/>
        </p:nvSpPr>
        <p:spPr>
          <a:xfrm>
            <a:off x="1322943" y="1576842"/>
            <a:ext cx="9881212" cy="67710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2000" b="0" i="0" u="none" strike="noStrike" baseline="0" dirty="0">
                <a:solidFill>
                  <a:srgbClr val="000000"/>
                </a:solidFill>
                <a:latin typeface="Times New Roman" panose="02020603050405020304" pitchFamily="18" charset="0"/>
              </a:rPr>
              <a:t> </a:t>
            </a:r>
            <a:r>
              <a:rPr lang="fr-FR" sz="1800" b="0" i="0" u="none" strike="noStrike" baseline="0" dirty="0">
                <a:solidFill>
                  <a:srgbClr val="000000"/>
                </a:solidFill>
                <a:latin typeface="Times New Roman" panose="02020603050405020304" pitchFamily="18" charset="0"/>
              </a:rPr>
              <a:t>Cet empennage permet sur les multimoteur de positionner la gouverne de lacet dans le souffle des l’hélices afin d’accroître son efficacité et ainsi réduire ses dimensions. </a:t>
            </a:r>
          </a:p>
        </p:txBody>
      </p:sp>
      <p:sp>
        <p:nvSpPr>
          <p:cNvPr id="8" name="ZoneTexte 7">
            <a:extLst>
              <a:ext uri="{FF2B5EF4-FFF2-40B4-BE49-F238E27FC236}">
                <a16:creationId xmlns:a16="http://schemas.microsoft.com/office/drawing/2014/main" id="{7948CFDB-C441-D32A-AB3B-0CF266DCAB2C}"/>
              </a:ext>
            </a:extLst>
          </p:cNvPr>
          <p:cNvSpPr txBox="1"/>
          <p:nvPr/>
        </p:nvSpPr>
        <p:spPr>
          <a:xfrm>
            <a:off x="4728300" y="1091022"/>
            <a:ext cx="2735397" cy="369332"/>
          </a:xfrm>
          <a:prstGeom prst="rect">
            <a:avLst/>
          </a:prstGeom>
          <a:noFill/>
        </p:spPr>
        <p:txBody>
          <a:bodyPr wrap="square">
            <a:spAutoFit/>
          </a:bodyPr>
          <a:lstStyle/>
          <a:p>
            <a:pPr algn="ctr"/>
            <a:r>
              <a:rPr lang="fr-FR" b="1" dirty="0">
                <a:solidFill>
                  <a:srgbClr val="000000"/>
                </a:solidFill>
                <a:latin typeface="Times New Roman" panose="02020603050405020304" pitchFamily="18" charset="0"/>
              </a:rPr>
              <a:t>E</a:t>
            </a:r>
            <a:r>
              <a:rPr lang="fr-FR" sz="1800" b="1" i="0" u="none" strike="noStrike" baseline="0" dirty="0">
                <a:solidFill>
                  <a:srgbClr val="000000"/>
                </a:solidFill>
                <a:latin typeface="Times New Roman" panose="02020603050405020304" pitchFamily="18" charset="0"/>
              </a:rPr>
              <a:t>mpennage double dérive</a:t>
            </a:r>
          </a:p>
        </p:txBody>
      </p:sp>
      <p:sp>
        <p:nvSpPr>
          <p:cNvPr id="9" name="Titre 1">
            <a:extLst>
              <a:ext uri="{FF2B5EF4-FFF2-40B4-BE49-F238E27FC236}">
                <a16:creationId xmlns:a16="http://schemas.microsoft.com/office/drawing/2014/main" id="{60BCCA8F-785B-2F6D-C6D1-3C0D6EDF4E84}"/>
              </a:ext>
            </a:extLst>
          </p:cNvPr>
          <p:cNvSpPr>
            <a:spLocks noGrp="1"/>
          </p:cNvSpPr>
          <p:nvPr>
            <p:ph type="title"/>
          </p:nvPr>
        </p:nvSpPr>
        <p:spPr>
          <a:xfrm>
            <a:off x="4603673" y="538869"/>
            <a:ext cx="2984653" cy="500866"/>
          </a:xfrm>
        </p:spPr>
        <p:style>
          <a:lnRef idx="2">
            <a:schemeClr val="accent2"/>
          </a:lnRef>
          <a:fillRef idx="1">
            <a:schemeClr val="lt1"/>
          </a:fillRef>
          <a:effectRef idx="0">
            <a:schemeClr val="accent2"/>
          </a:effectRef>
          <a:fontRef idx="minor">
            <a:schemeClr val="dk1"/>
          </a:fontRef>
        </p:style>
        <p:txBody>
          <a:bodyPr/>
          <a:lstStyle/>
          <a:p>
            <a:r>
              <a:rPr lang="fr-FR" sz="1800" b="0" i="0" u="none" strike="noStrike" baseline="0" dirty="0">
                <a:solidFill>
                  <a:srgbClr val="000000"/>
                </a:solidFill>
              </a:rPr>
              <a:t>Les empennages classiques </a:t>
            </a:r>
            <a:endParaRPr lang="fr-FR" dirty="0"/>
          </a:p>
        </p:txBody>
      </p:sp>
      <p:sp>
        <p:nvSpPr>
          <p:cNvPr id="10" name="ZoneTexte 9">
            <a:extLst>
              <a:ext uri="{FF2B5EF4-FFF2-40B4-BE49-F238E27FC236}">
                <a16:creationId xmlns:a16="http://schemas.microsoft.com/office/drawing/2014/main" id="{6E200617-0115-ED56-7FF5-A85F9C0DE875}"/>
              </a:ext>
            </a:extLst>
          </p:cNvPr>
          <p:cNvSpPr txBox="1"/>
          <p:nvPr/>
        </p:nvSpPr>
        <p:spPr>
          <a:xfrm>
            <a:off x="3047082" y="113034"/>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sp>
        <p:nvSpPr>
          <p:cNvPr id="12" name="ZoneTexte 11">
            <a:extLst>
              <a:ext uri="{FF2B5EF4-FFF2-40B4-BE49-F238E27FC236}">
                <a16:creationId xmlns:a16="http://schemas.microsoft.com/office/drawing/2014/main" id="{3FB22FDB-8D30-346C-1997-C66A2DADC0BB}"/>
              </a:ext>
            </a:extLst>
          </p:cNvPr>
          <p:cNvSpPr txBox="1"/>
          <p:nvPr/>
        </p:nvSpPr>
        <p:spPr>
          <a:xfrm>
            <a:off x="8452001" y="3348426"/>
            <a:ext cx="2429854" cy="369332"/>
          </a:xfrm>
          <a:prstGeom prst="rect">
            <a:avLst/>
          </a:prstGeom>
          <a:noFill/>
        </p:spPr>
        <p:txBody>
          <a:bodyPr wrap="square">
            <a:spAutoFit/>
          </a:bodyPr>
          <a:lstStyle/>
          <a:p>
            <a:r>
              <a:rPr lang="sv-SE" sz="1800" b="0" i="0" u="none" strike="noStrike" baseline="0" dirty="0">
                <a:solidFill>
                  <a:srgbClr val="000000"/>
                </a:solidFill>
                <a:latin typeface="Times New Roman" panose="02020603050405020304" pitchFamily="18" charset="0"/>
              </a:rPr>
              <a:t>Lockeed P38 Lightning </a:t>
            </a:r>
            <a:endParaRPr lang="fr-FR" dirty="0"/>
          </a:p>
        </p:txBody>
      </p:sp>
      <p:pic>
        <p:nvPicPr>
          <p:cNvPr id="2050" name="Picture 2" descr="Lockheed P-38 Lightning - Wikipedia">
            <a:extLst>
              <a:ext uri="{FF2B5EF4-FFF2-40B4-BE49-F238E27FC236}">
                <a16:creationId xmlns:a16="http://schemas.microsoft.com/office/drawing/2014/main" id="{DA17D608-2720-DF0C-7C5F-F1C104C40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7420" y="2455000"/>
            <a:ext cx="4231613" cy="290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57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8C40914C-B7F0-5B4E-63F2-F7D81E236997}"/>
              </a:ext>
            </a:extLst>
          </p:cNvPr>
          <p:cNvSpPr txBox="1"/>
          <p:nvPr/>
        </p:nvSpPr>
        <p:spPr>
          <a:xfrm>
            <a:off x="8051034" y="5124304"/>
            <a:ext cx="2878156" cy="646331"/>
          </a:xfrm>
          <a:prstGeom prst="rect">
            <a:avLst/>
          </a:prstGeom>
          <a:noFill/>
        </p:spPr>
        <p:txBody>
          <a:bodyPr wrap="square">
            <a:spAutoFit/>
          </a:bodyPr>
          <a:lstStyle/>
          <a:p>
            <a:r>
              <a:rPr lang="fr-FR" sz="1800" b="0" i="0" u="none" strike="noStrike" baseline="0" dirty="0">
                <a:solidFill>
                  <a:srgbClr val="000000"/>
                </a:solidFill>
              </a:rPr>
              <a:t>Empennage double dérive: MC </a:t>
            </a:r>
            <a:r>
              <a:rPr lang="fr-FR" sz="1800" b="0" i="0" u="none" strike="noStrike" baseline="0" dirty="0" err="1">
                <a:solidFill>
                  <a:srgbClr val="000000"/>
                </a:solidFill>
              </a:rPr>
              <a:t>Donnell</a:t>
            </a:r>
            <a:r>
              <a:rPr lang="fr-FR" sz="1800" b="0" i="0" u="none" strike="noStrike" baseline="0" dirty="0">
                <a:solidFill>
                  <a:srgbClr val="000000"/>
                </a:solidFill>
              </a:rPr>
              <a:t> Douglas F18E </a:t>
            </a:r>
            <a:endParaRPr lang="fr-FR" dirty="0"/>
          </a:p>
        </p:txBody>
      </p:sp>
      <p:sp>
        <p:nvSpPr>
          <p:cNvPr id="12" name="ZoneTexte 11">
            <a:extLst>
              <a:ext uri="{FF2B5EF4-FFF2-40B4-BE49-F238E27FC236}">
                <a16:creationId xmlns:a16="http://schemas.microsoft.com/office/drawing/2014/main" id="{A925A029-640B-3995-A49F-ED64D11398CD}"/>
              </a:ext>
            </a:extLst>
          </p:cNvPr>
          <p:cNvSpPr txBox="1"/>
          <p:nvPr/>
        </p:nvSpPr>
        <p:spPr>
          <a:xfrm>
            <a:off x="526055" y="2591366"/>
            <a:ext cx="6097836" cy="167526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fr-FR" sz="1800" b="0" i="0" u="none" strike="noStrike" baseline="0" dirty="0">
                <a:solidFill>
                  <a:srgbClr val="000000"/>
                </a:solidFill>
                <a:latin typeface="Times New Roman" panose="02020603050405020304" pitchFamily="18" charset="0"/>
              </a:rPr>
              <a:t>Il n’est plus utilisé dans le transport aérien </a:t>
            </a:r>
          </a:p>
          <a:p>
            <a:pPr>
              <a:lnSpc>
                <a:spcPct val="200000"/>
              </a:lnSpc>
            </a:pPr>
            <a:r>
              <a:rPr lang="fr-FR" sz="1800" b="0" i="0" u="none" strike="noStrike" baseline="0" dirty="0">
                <a:solidFill>
                  <a:srgbClr val="000000"/>
                </a:solidFill>
                <a:latin typeface="Times New Roman" panose="02020603050405020304" pitchFamily="18" charset="0"/>
              </a:rPr>
              <a:t>mais il est toujours présent sur les avions militaires modernes pour des questions de capacité d’évolution</a:t>
            </a:r>
            <a:endParaRPr lang="fr-FR" dirty="0"/>
          </a:p>
        </p:txBody>
      </p:sp>
      <p:sp>
        <p:nvSpPr>
          <p:cNvPr id="13" name="ZoneTexte 12">
            <a:extLst>
              <a:ext uri="{FF2B5EF4-FFF2-40B4-BE49-F238E27FC236}">
                <a16:creationId xmlns:a16="http://schemas.microsoft.com/office/drawing/2014/main" id="{0276FDD3-5F7E-2E1E-5807-352D82F36245}"/>
              </a:ext>
            </a:extLst>
          </p:cNvPr>
          <p:cNvSpPr txBox="1"/>
          <p:nvPr/>
        </p:nvSpPr>
        <p:spPr>
          <a:xfrm>
            <a:off x="4728300" y="1091022"/>
            <a:ext cx="2735397" cy="369332"/>
          </a:xfrm>
          <a:prstGeom prst="rect">
            <a:avLst/>
          </a:prstGeom>
          <a:noFill/>
        </p:spPr>
        <p:txBody>
          <a:bodyPr wrap="square">
            <a:spAutoFit/>
          </a:bodyPr>
          <a:lstStyle/>
          <a:p>
            <a:pPr algn="ctr"/>
            <a:r>
              <a:rPr lang="fr-FR" b="1" dirty="0">
                <a:solidFill>
                  <a:srgbClr val="000000"/>
                </a:solidFill>
                <a:latin typeface="Times New Roman" panose="02020603050405020304" pitchFamily="18" charset="0"/>
              </a:rPr>
              <a:t>E</a:t>
            </a:r>
            <a:r>
              <a:rPr lang="fr-FR" sz="1800" b="1" i="0" u="none" strike="noStrike" baseline="0" dirty="0">
                <a:solidFill>
                  <a:srgbClr val="000000"/>
                </a:solidFill>
                <a:latin typeface="Times New Roman" panose="02020603050405020304" pitchFamily="18" charset="0"/>
              </a:rPr>
              <a:t>mpennage double dérive</a:t>
            </a:r>
          </a:p>
        </p:txBody>
      </p:sp>
      <p:sp>
        <p:nvSpPr>
          <p:cNvPr id="14" name="Titre 1">
            <a:extLst>
              <a:ext uri="{FF2B5EF4-FFF2-40B4-BE49-F238E27FC236}">
                <a16:creationId xmlns:a16="http://schemas.microsoft.com/office/drawing/2014/main" id="{922438BF-0D7C-3C9C-0F57-02BDAB8F821C}"/>
              </a:ext>
            </a:extLst>
          </p:cNvPr>
          <p:cNvSpPr>
            <a:spLocks noGrp="1"/>
          </p:cNvSpPr>
          <p:nvPr>
            <p:ph type="title"/>
          </p:nvPr>
        </p:nvSpPr>
        <p:spPr>
          <a:xfrm>
            <a:off x="4603673" y="538869"/>
            <a:ext cx="2984653" cy="500866"/>
          </a:xfrm>
        </p:spPr>
        <p:style>
          <a:lnRef idx="2">
            <a:schemeClr val="accent2"/>
          </a:lnRef>
          <a:fillRef idx="1">
            <a:schemeClr val="lt1"/>
          </a:fillRef>
          <a:effectRef idx="0">
            <a:schemeClr val="accent2"/>
          </a:effectRef>
          <a:fontRef idx="minor">
            <a:schemeClr val="dk1"/>
          </a:fontRef>
        </p:style>
        <p:txBody>
          <a:bodyPr/>
          <a:lstStyle/>
          <a:p>
            <a:r>
              <a:rPr lang="fr-FR" sz="1800" b="0" i="0" u="none" strike="noStrike" baseline="0" dirty="0">
                <a:solidFill>
                  <a:srgbClr val="000000"/>
                </a:solidFill>
              </a:rPr>
              <a:t>Les empennages classiques </a:t>
            </a:r>
            <a:endParaRPr lang="fr-FR" dirty="0"/>
          </a:p>
        </p:txBody>
      </p:sp>
      <p:sp>
        <p:nvSpPr>
          <p:cNvPr id="15" name="ZoneTexte 14">
            <a:extLst>
              <a:ext uri="{FF2B5EF4-FFF2-40B4-BE49-F238E27FC236}">
                <a16:creationId xmlns:a16="http://schemas.microsoft.com/office/drawing/2014/main" id="{E3498E37-88C6-EF87-223E-27EE8DE29A52}"/>
              </a:ext>
            </a:extLst>
          </p:cNvPr>
          <p:cNvSpPr txBox="1"/>
          <p:nvPr/>
        </p:nvSpPr>
        <p:spPr>
          <a:xfrm>
            <a:off x="3047082" y="113034"/>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pic>
        <p:nvPicPr>
          <p:cNvPr id="5122" name="Picture 2" descr="Boeing F/A-18E/F Super Hornet — Wikipédia">
            <a:extLst>
              <a:ext uri="{FF2B5EF4-FFF2-40B4-BE49-F238E27FC236}">
                <a16:creationId xmlns:a16="http://schemas.microsoft.com/office/drawing/2014/main" id="{7EA0F21B-1A20-1696-2504-FF172DAF1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010" y="1830324"/>
            <a:ext cx="4459461" cy="3197349"/>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83417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419CC76-66F5-0877-EA33-9CAB602543CF}"/>
              </a:ext>
            </a:extLst>
          </p:cNvPr>
          <p:cNvPicPr>
            <a:picLocks noGrp="1" noChangeAspect="1"/>
          </p:cNvPicPr>
          <p:nvPr>
            <p:ph idx="1"/>
          </p:nvPr>
        </p:nvPicPr>
        <p:blipFill rotWithShape="1">
          <a:blip r:embed="rId2"/>
          <a:srcRect l="12307" t="14401" r="21147"/>
          <a:stretch/>
        </p:blipFill>
        <p:spPr>
          <a:xfrm>
            <a:off x="960761" y="2397000"/>
            <a:ext cx="5451056" cy="4212084"/>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DF766178-5338-7D77-E1E9-9709FFAA4123}"/>
              </a:ext>
            </a:extLst>
          </p:cNvPr>
          <p:cNvSpPr txBox="1"/>
          <p:nvPr/>
        </p:nvSpPr>
        <p:spPr>
          <a:xfrm>
            <a:off x="1685581" y="1443910"/>
            <a:ext cx="798998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0" i="0" u="none" strike="noStrike" baseline="0" dirty="0">
                <a:solidFill>
                  <a:srgbClr val="000000"/>
                </a:solidFill>
                <a:latin typeface="Times New Roman" panose="02020603050405020304" pitchFamily="18" charset="0"/>
              </a:rPr>
              <a:t>L’empennage horizontal est situé à l’avant de l’aile il devient ainsi porteur</a:t>
            </a:r>
            <a:endParaRPr lang="fr-FR" dirty="0">
              <a:solidFill>
                <a:srgbClr val="000000"/>
              </a:solidFill>
              <a:latin typeface="Times New Roman" panose="02020603050405020304" pitchFamily="18" charset="0"/>
            </a:endParaRPr>
          </a:p>
          <a:p>
            <a:r>
              <a:rPr lang="fr-FR" sz="1800" b="0" i="0" u="none" strike="noStrike" baseline="0" dirty="0">
                <a:solidFill>
                  <a:srgbClr val="000000"/>
                </a:solidFill>
                <a:latin typeface="Times New Roman" panose="02020603050405020304" pitchFamily="18" charset="0"/>
              </a:rPr>
              <a:t>sa portance s’ajoute à celle de l’aile pour équilibrer le poids. </a:t>
            </a:r>
            <a:endParaRPr lang="fr-FR" dirty="0"/>
          </a:p>
        </p:txBody>
      </p:sp>
      <p:sp>
        <p:nvSpPr>
          <p:cNvPr id="9" name="ZoneTexte 8">
            <a:extLst>
              <a:ext uri="{FF2B5EF4-FFF2-40B4-BE49-F238E27FC236}">
                <a16:creationId xmlns:a16="http://schemas.microsoft.com/office/drawing/2014/main" id="{ABA74340-72CF-5788-3CA4-39913E9E0A8D}"/>
              </a:ext>
            </a:extLst>
          </p:cNvPr>
          <p:cNvSpPr txBox="1"/>
          <p:nvPr/>
        </p:nvSpPr>
        <p:spPr>
          <a:xfrm>
            <a:off x="4904800" y="709923"/>
            <a:ext cx="2382398" cy="369332"/>
          </a:xfrm>
          <a:prstGeom prst="rect">
            <a:avLst/>
          </a:prstGeom>
          <a:noFill/>
        </p:spPr>
        <p:txBody>
          <a:bodyPr wrap="square">
            <a:spAutoFit/>
          </a:bodyPr>
          <a:lstStyle/>
          <a:p>
            <a:r>
              <a:rPr lang="fr-FR" sz="1800" b="1" i="0" u="none" strike="noStrike" baseline="0" dirty="0">
                <a:solidFill>
                  <a:srgbClr val="000000"/>
                </a:solidFill>
                <a:latin typeface="Times New Roman" panose="02020603050405020304" pitchFamily="18" charset="0"/>
              </a:rPr>
              <a:t>L’empennage canard </a:t>
            </a:r>
            <a:endParaRPr lang="fr-FR" dirty="0"/>
          </a:p>
        </p:txBody>
      </p:sp>
      <p:sp>
        <p:nvSpPr>
          <p:cNvPr id="10" name="ZoneTexte 9">
            <a:extLst>
              <a:ext uri="{FF2B5EF4-FFF2-40B4-BE49-F238E27FC236}">
                <a16:creationId xmlns:a16="http://schemas.microsoft.com/office/drawing/2014/main" id="{C1036175-2B6F-35DC-E162-BE97032E6958}"/>
              </a:ext>
            </a:extLst>
          </p:cNvPr>
          <p:cNvSpPr txBox="1"/>
          <p:nvPr/>
        </p:nvSpPr>
        <p:spPr>
          <a:xfrm>
            <a:off x="3047081" y="19720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pic>
        <p:nvPicPr>
          <p:cNvPr id="6146" name="Picture 2">
            <a:extLst>
              <a:ext uri="{FF2B5EF4-FFF2-40B4-BE49-F238E27FC236}">
                <a16:creationId xmlns:a16="http://schemas.microsoft.com/office/drawing/2014/main" id="{8D2D39D3-BA36-82E6-FB3B-728C45B37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775" y="2623265"/>
            <a:ext cx="41814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01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0661DDF-4FA7-2FE5-06F4-F0C1DD280297}"/>
              </a:ext>
            </a:extLst>
          </p:cNvPr>
          <p:cNvSpPr txBox="1"/>
          <p:nvPr/>
        </p:nvSpPr>
        <p:spPr>
          <a:xfrm>
            <a:off x="319882" y="1908980"/>
            <a:ext cx="7538291" cy="254088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Le plan canard fixe équilibre le moment piqueur </a:t>
            </a:r>
            <a:r>
              <a:rPr lang="fr-FR" sz="1800" b="0" i="0" u="none" strike="noStrike" baseline="0" dirty="0" err="1">
                <a:solidFill>
                  <a:srgbClr val="000000"/>
                </a:solidFill>
                <a:latin typeface="Times New Roman" panose="02020603050405020304" pitchFamily="18" charset="0"/>
              </a:rPr>
              <a:t>M</a:t>
            </a:r>
            <a:r>
              <a:rPr lang="fr-FR" sz="1800" b="0" i="0" u="none" strike="noStrike" baseline="-25000" dirty="0" err="1">
                <a:solidFill>
                  <a:srgbClr val="000000"/>
                </a:solidFill>
                <a:latin typeface="Times New Roman" panose="02020603050405020304" pitchFamily="18" charset="0"/>
              </a:rPr>
              <a:t>y</a:t>
            </a:r>
            <a:r>
              <a:rPr lang="fr-FR" sz="1800" b="0" i="0" u="none" strike="noStrike" baseline="-25000" dirty="0">
                <a:solidFill>
                  <a:srgbClr val="000000"/>
                </a:solidFill>
                <a:latin typeface="Times New Roman" panose="02020603050405020304" pitchFamily="18" charset="0"/>
              </a:rPr>
              <a:t> </a:t>
            </a:r>
            <a:r>
              <a:rPr lang="fr-FR" sz="1800" b="0" i="0" u="none" strike="noStrike" baseline="0" dirty="0">
                <a:solidFill>
                  <a:srgbClr val="000000"/>
                </a:solidFill>
                <a:latin typeface="Times New Roman" panose="02020603050405020304" pitchFamily="18" charset="0"/>
              </a:rPr>
              <a:t>de l’aile,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Empennage arrière peut, en croisière, être calé à l’incidence de Cx </a:t>
            </a:r>
            <a:r>
              <a:rPr lang="fr-FR" sz="800" b="0" i="0" u="none" strike="noStrike" baseline="0" dirty="0">
                <a:solidFill>
                  <a:srgbClr val="000000"/>
                </a:solidFill>
                <a:latin typeface="Times New Roman" panose="02020603050405020304" pitchFamily="18" charset="0"/>
              </a:rPr>
              <a:t>mini</a:t>
            </a:r>
            <a:r>
              <a:rPr lang="fr-FR" sz="1800" b="0" i="0" u="none" strike="noStrike" baseline="0" dirty="0">
                <a:solidFill>
                  <a:srgbClr val="000000"/>
                </a:solidFill>
                <a:latin typeface="Times New Roman" panose="02020603050405020304" pitchFamily="18" charset="0"/>
              </a:rPr>
              <a:t>. de manière à diminuer la traînée de cette surface et par conséquence la consommation.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L’empennage arrière est conservé pour les évolutions autour de l’axe de tangage. </a:t>
            </a:r>
            <a:endParaRPr lang="fr-FR" dirty="0"/>
          </a:p>
        </p:txBody>
      </p:sp>
      <p:sp>
        <p:nvSpPr>
          <p:cNvPr id="9" name="ZoneTexte 8">
            <a:extLst>
              <a:ext uri="{FF2B5EF4-FFF2-40B4-BE49-F238E27FC236}">
                <a16:creationId xmlns:a16="http://schemas.microsoft.com/office/drawing/2014/main" id="{5D8703A2-CC4C-A8E1-810C-E056EE7111D5}"/>
              </a:ext>
            </a:extLst>
          </p:cNvPr>
          <p:cNvSpPr txBox="1"/>
          <p:nvPr/>
        </p:nvSpPr>
        <p:spPr>
          <a:xfrm>
            <a:off x="8522331" y="5335290"/>
            <a:ext cx="2889174" cy="646331"/>
          </a:xfrm>
          <a:prstGeom prst="rect">
            <a:avLst/>
          </a:prstGeom>
          <a:noFill/>
        </p:spPr>
        <p:txBody>
          <a:bodyPr wrap="square">
            <a:spAutoFit/>
          </a:bodyPr>
          <a:lstStyle/>
          <a:p>
            <a:pPr algn="ctr"/>
            <a:r>
              <a:rPr lang="fr-FR" sz="1800" b="0" i="0" u="none" strike="noStrike" baseline="0" dirty="0">
                <a:solidFill>
                  <a:srgbClr val="000000"/>
                </a:solidFill>
              </a:rPr>
              <a:t>Empennage trois surfaces </a:t>
            </a:r>
            <a:r>
              <a:rPr lang="fr-FR" sz="1800" b="0" i="0" u="none" strike="noStrike" baseline="0" dirty="0" err="1">
                <a:solidFill>
                  <a:srgbClr val="000000"/>
                </a:solidFill>
              </a:rPr>
              <a:t>Piaggio</a:t>
            </a:r>
            <a:r>
              <a:rPr lang="fr-FR" sz="1800" b="0" i="0" u="none" strike="noStrike" baseline="0" dirty="0">
                <a:solidFill>
                  <a:srgbClr val="000000"/>
                </a:solidFill>
              </a:rPr>
              <a:t> P180 </a:t>
            </a:r>
            <a:r>
              <a:rPr lang="fr-FR" sz="1800" b="0" i="0" u="none" strike="noStrike" baseline="0" dirty="0" err="1">
                <a:solidFill>
                  <a:srgbClr val="000000"/>
                </a:solidFill>
              </a:rPr>
              <a:t>Avanti</a:t>
            </a:r>
            <a:r>
              <a:rPr lang="fr-FR" sz="1800" b="0" i="0" u="none" strike="noStrike" baseline="0" dirty="0">
                <a:solidFill>
                  <a:srgbClr val="000000"/>
                </a:solidFill>
              </a:rPr>
              <a:t> </a:t>
            </a:r>
            <a:endParaRPr lang="fr-FR" dirty="0"/>
          </a:p>
        </p:txBody>
      </p:sp>
      <p:sp>
        <p:nvSpPr>
          <p:cNvPr id="10" name="ZoneTexte 9">
            <a:extLst>
              <a:ext uri="{FF2B5EF4-FFF2-40B4-BE49-F238E27FC236}">
                <a16:creationId xmlns:a16="http://schemas.microsoft.com/office/drawing/2014/main" id="{132D320B-FC71-DBDB-4760-7437420D4779}"/>
              </a:ext>
            </a:extLst>
          </p:cNvPr>
          <p:cNvSpPr txBox="1"/>
          <p:nvPr/>
        </p:nvSpPr>
        <p:spPr>
          <a:xfrm>
            <a:off x="3047081" y="19720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sp>
        <p:nvSpPr>
          <p:cNvPr id="14" name="ZoneTexte 13">
            <a:extLst>
              <a:ext uri="{FF2B5EF4-FFF2-40B4-BE49-F238E27FC236}">
                <a16:creationId xmlns:a16="http://schemas.microsoft.com/office/drawing/2014/main" id="{3E59F436-AB00-3EE9-B921-ECC657636138}"/>
              </a:ext>
            </a:extLst>
          </p:cNvPr>
          <p:cNvSpPr txBox="1"/>
          <p:nvPr/>
        </p:nvSpPr>
        <p:spPr>
          <a:xfrm>
            <a:off x="4304841" y="651146"/>
            <a:ext cx="3164595"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0" i="0" u="none" strike="noStrike" baseline="0" dirty="0">
                <a:solidFill>
                  <a:srgbClr val="000000"/>
                </a:solidFill>
                <a:latin typeface="Times New Roman" panose="02020603050405020304" pitchFamily="18" charset="0"/>
              </a:rPr>
              <a:t>Les empennages à trois surfaces </a:t>
            </a:r>
          </a:p>
        </p:txBody>
      </p:sp>
      <p:pic>
        <p:nvPicPr>
          <p:cNvPr id="8194" name="Picture 2" descr="P 180 Avanti, le turboprop plus veloce du monde">
            <a:extLst>
              <a:ext uri="{FF2B5EF4-FFF2-40B4-BE49-F238E27FC236}">
                <a16:creationId xmlns:a16="http://schemas.microsoft.com/office/drawing/2014/main" id="{32DFD3D9-D014-E37D-6E7A-50D21628C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6911" y="758295"/>
            <a:ext cx="3164595" cy="2105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E5F381F0-A59B-7535-8E63-576DF8DA2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6911" y="3179424"/>
            <a:ext cx="3164594" cy="18406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3830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18AF099F-1C48-44C5-146F-4E0C4DB67F37}"/>
              </a:ext>
            </a:extLst>
          </p:cNvPr>
          <p:cNvPicPr>
            <a:picLocks noGrp="1" noChangeAspect="1"/>
          </p:cNvPicPr>
          <p:nvPr>
            <p:ph idx="1"/>
          </p:nvPr>
        </p:nvPicPr>
        <p:blipFill>
          <a:blip r:embed="rId2"/>
          <a:stretch>
            <a:fillRect/>
          </a:stretch>
        </p:blipFill>
        <p:spPr>
          <a:xfrm>
            <a:off x="7575248" y="1855853"/>
            <a:ext cx="4246536" cy="2704454"/>
          </a:xfrm>
        </p:spPr>
      </p:pic>
      <p:sp>
        <p:nvSpPr>
          <p:cNvPr id="5" name="ZoneTexte 4">
            <a:extLst>
              <a:ext uri="{FF2B5EF4-FFF2-40B4-BE49-F238E27FC236}">
                <a16:creationId xmlns:a16="http://schemas.microsoft.com/office/drawing/2014/main" id="{F12E1B7D-3D5F-721C-2EEA-6D86AB2B9D57}"/>
              </a:ext>
            </a:extLst>
          </p:cNvPr>
          <p:cNvSpPr txBox="1"/>
          <p:nvPr/>
        </p:nvSpPr>
        <p:spPr>
          <a:xfrm>
            <a:off x="735376" y="2053918"/>
            <a:ext cx="6097836" cy="337188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Le profil d’aile classique est remplacé par un profil d’aile à double courbure dit </a:t>
            </a:r>
            <a:r>
              <a:rPr lang="fr-FR" sz="1800" b="0" i="0" u="none" strike="noStrike" baseline="0" dirty="0" err="1">
                <a:solidFill>
                  <a:srgbClr val="000000"/>
                </a:solidFill>
                <a:latin typeface="Times New Roman" panose="02020603050405020304" pitchFamily="18" charset="0"/>
              </a:rPr>
              <a:t>autostable</a:t>
            </a:r>
            <a:r>
              <a:rPr lang="fr-FR" sz="1800" b="0" i="0" u="none" strike="noStrike" baseline="0" dirty="0">
                <a:solidFill>
                  <a:srgbClr val="000000"/>
                </a:solidFill>
                <a:latin typeface="Times New Roman" panose="02020603050405020304" pitchFamily="18" charset="0"/>
              </a:rPr>
              <a:t>.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La formule aile volante est à l’étude dans l’aéronautique civile pour des avions de grande capacité.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Elle permettra un gain de masse substantiel ainsi qu’une réduction significative de la traîné.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Par contre l’aile volante moderne imposera l’utilisation de commandes de vol électrique. </a:t>
            </a:r>
            <a:endParaRPr lang="fr-FR" dirty="0"/>
          </a:p>
        </p:txBody>
      </p:sp>
      <p:sp>
        <p:nvSpPr>
          <p:cNvPr id="8" name="ZoneTexte 7">
            <a:extLst>
              <a:ext uri="{FF2B5EF4-FFF2-40B4-BE49-F238E27FC236}">
                <a16:creationId xmlns:a16="http://schemas.microsoft.com/office/drawing/2014/main" id="{E95569D0-DAA9-3EBB-8E06-D4C56FBDE5E3}"/>
              </a:ext>
            </a:extLst>
          </p:cNvPr>
          <p:cNvSpPr txBox="1"/>
          <p:nvPr/>
        </p:nvSpPr>
        <p:spPr>
          <a:xfrm>
            <a:off x="3047081" y="19720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sp>
        <p:nvSpPr>
          <p:cNvPr id="10" name="ZoneTexte 9">
            <a:extLst>
              <a:ext uri="{FF2B5EF4-FFF2-40B4-BE49-F238E27FC236}">
                <a16:creationId xmlns:a16="http://schemas.microsoft.com/office/drawing/2014/main" id="{75540DEB-D4C5-8481-AB74-E13D431E8AA2}"/>
              </a:ext>
            </a:extLst>
          </p:cNvPr>
          <p:cNvSpPr txBox="1"/>
          <p:nvPr/>
        </p:nvSpPr>
        <p:spPr>
          <a:xfrm>
            <a:off x="4657381" y="643657"/>
            <a:ext cx="304708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0" i="0" u="none" strike="noStrike" baseline="0" dirty="0">
                <a:solidFill>
                  <a:srgbClr val="000000"/>
                </a:solidFill>
                <a:latin typeface="Times New Roman" panose="02020603050405020304" pitchFamily="18" charset="0"/>
              </a:rPr>
              <a:t>Disparition des empennages </a:t>
            </a:r>
          </a:p>
        </p:txBody>
      </p:sp>
      <p:sp>
        <p:nvSpPr>
          <p:cNvPr id="12" name="ZoneTexte 11">
            <a:extLst>
              <a:ext uri="{FF2B5EF4-FFF2-40B4-BE49-F238E27FC236}">
                <a16:creationId xmlns:a16="http://schemas.microsoft.com/office/drawing/2014/main" id="{B13A30A9-3048-2060-94D7-EDD339751E9B}"/>
              </a:ext>
            </a:extLst>
          </p:cNvPr>
          <p:cNvSpPr txBox="1"/>
          <p:nvPr/>
        </p:nvSpPr>
        <p:spPr>
          <a:xfrm>
            <a:off x="5158160" y="1090108"/>
            <a:ext cx="2045524" cy="369332"/>
          </a:xfrm>
          <a:prstGeom prst="rect">
            <a:avLst/>
          </a:prstGeom>
          <a:noFill/>
        </p:spPr>
        <p:txBody>
          <a:bodyPr wrap="square">
            <a:spAutoFit/>
          </a:bodyPr>
          <a:lstStyle/>
          <a:p>
            <a:r>
              <a:rPr lang="fr-FR" sz="1800" b="1" i="1" u="none" strike="noStrike" baseline="0" dirty="0">
                <a:solidFill>
                  <a:srgbClr val="000000"/>
                </a:solidFill>
                <a:latin typeface="Times New Roman" panose="02020603050405020304" pitchFamily="18" charset="0"/>
              </a:rPr>
              <a:t>Les ailes volantes </a:t>
            </a:r>
            <a:endParaRPr lang="fr-FR" dirty="0"/>
          </a:p>
        </p:txBody>
      </p:sp>
      <p:pic>
        <p:nvPicPr>
          <p:cNvPr id="7170" name="Picture 2" descr="Analyse de différents profils">
            <a:extLst>
              <a:ext uri="{FF2B5EF4-FFF2-40B4-BE49-F238E27FC236}">
                <a16:creationId xmlns:a16="http://schemas.microsoft.com/office/drawing/2014/main" id="{AD1EC6AF-FA5F-4546-6E43-C7B83F03F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4052" y="4560004"/>
            <a:ext cx="4757732"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696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C7A5B9D-2DCB-2D96-01CD-6FEA8F62E4D1}"/>
              </a:ext>
            </a:extLst>
          </p:cNvPr>
          <p:cNvSpPr>
            <a:spLocks noGrp="1"/>
          </p:cNvSpPr>
          <p:nvPr>
            <p:ph idx="1"/>
          </p:nvPr>
        </p:nvSpPr>
        <p:spPr>
          <a:xfrm>
            <a:off x="871250" y="2239024"/>
            <a:ext cx="6097836" cy="3120948"/>
          </a:xfrm>
        </p:spPr>
        <p:style>
          <a:lnRef idx="2">
            <a:schemeClr val="accent2"/>
          </a:lnRef>
          <a:fillRef idx="1">
            <a:schemeClr val="lt1"/>
          </a:fillRef>
          <a:effectRef idx="0">
            <a:schemeClr val="accent2"/>
          </a:effectRef>
          <a:fontRef idx="minor">
            <a:schemeClr val="dk1"/>
          </a:fontRef>
        </p:style>
        <p:txBody>
          <a:bodyPr>
            <a:noAutofit/>
          </a:bodyPr>
          <a:lstStyle/>
          <a:p>
            <a:pPr>
              <a:lnSpc>
                <a:spcPct val="120000"/>
              </a:lnSpc>
            </a:pPr>
            <a:r>
              <a:rPr lang="fr-FR" sz="1800" b="0" i="0" u="none" strike="noStrike" baseline="0" dirty="0">
                <a:solidFill>
                  <a:srgbClr val="000000"/>
                </a:solidFill>
                <a:latin typeface="Times New Roman" panose="02020603050405020304" pitchFamily="18" charset="0"/>
              </a:rPr>
              <a:t>Le but de la suppression de l’empennage vertical est toujours motivé par une diminution de masse de la structure. </a:t>
            </a:r>
          </a:p>
          <a:p>
            <a:pPr>
              <a:lnSpc>
                <a:spcPct val="120000"/>
              </a:lnSpc>
            </a:pPr>
            <a:r>
              <a:rPr lang="fr-FR" sz="1800" b="0" i="0" u="none" strike="noStrike" baseline="0" dirty="0">
                <a:solidFill>
                  <a:srgbClr val="000000"/>
                </a:solidFill>
                <a:latin typeface="Times New Roman" panose="02020603050405020304" pitchFamily="18" charset="0"/>
              </a:rPr>
              <a:t>Il faut néanmoins être capable de conserver le contrôle en lacet de l'avion sans cette surface. </a:t>
            </a:r>
          </a:p>
          <a:p>
            <a:pPr>
              <a:lnSpc>
                <a:spcPct val="120000"/>
              </a:lnSpc>
            </a:pPr>
            <a:r>
              <a:rPr lang="fr-FR" sz="1800" b="0" i="0" u="none" strike="noStrike" baseline="0" dirty="0">
                <a:solidFill>
                  <a:srgbClr val="000000"/>
                </a:solidFill>
                <a:latin typeface="Times New Roman" panose="02020603050405020304" pitchFamily="18" charset="0"/>
              </a:rPr>
              <a:t>Les gouvernes agissant alors suivant cet axe sont des </a:t>
            </a:r>
            <a:r>
              <a:rPr lang="fr-FR" sz="1800" b="0" i="0" u="none" strike="noStrike" baseline="0" dirty="0">
                <a:solidFill>
                  <a:srgbClr val="FF0000"/>
                </a:solidFill>
                <a:latin typeface="Times New Roman" panose="02020603050405020304" pitchFamily="18" charset="0"/>
              </a:rPr>
              <a:t>spoilers</a:t>
            </a:r>
            <a:r>
              <a:rPr lang="fr-FR" sz="1800" b="0" i="0" u="none" strike="noStrike" baseline="0" dirty="0">
                <a:solidFill>
                  <a:srgbClr val="000000"/>
                </a:solidFill>
                <a:latin typeface="Times New Roman" panose="02020603050405020304" pitchFamily="18" charset="0"/>
              </a:rPr>
              <a:t> et des </a:t>
            </a:r>
            <a:r>
              <a:rPr lang="fr-FR" sz="1800" b="0" i="0" u="none" strike="noStrike" baseline="0" dirty="0">
                <a:solidFill>
                  <a:srgbClr val="FF0000"/>
                </a:solidFill>
                <a:latin typeface="Times New Roman" panose="02020603050405020304" pitchFamily="18" charset="0"/>
              </a:rPr>
              <a:t>élevons</a:t>
            </a:r>
            <a:r>
              <a:rPr lang="fr-FR" sz="1800" b="0" i="0" u="none" strike="noStrike" baseline="0" dirty="0">
                <a:solidFill>
                  <a:srgbClr val="000000"/>
                </a:solidFill>
                <a:latin typeface="Times New Roman" panose="02020603050405020304" pitchFamily="18" charset="0"/>
              </a:rPr>
              <a:t> pilotés par les commandes de vol électriques. </a:t>
            </a:r>
          </a:p>
          <a:p>
            <a:pPr>
              <a:lnSpc>
                <a:spcPct val="120000"/>
              </a:lnSpc>
            </a:pPr>
            <a:r>
              <a:rPr lang="fr-FR" sz="1800" b="0" i="0" u="none" strike="noStrike" baseline="0" dirty="0">
                <a:solidFill>
                  <a:srgbClr val="000000"/>
                </a:solidFill>
                <a:latin typeface="Times New Roman" panose="02020603050405020304" pitchFamily="18" charset="0"/>
              </a:rPr>
              <a:t>La </a:t>
            </a:r>
            <a:r>
              <a:rPr lang="fr-FR" sz="1800" b="0" i="0" u="none" strike="noStrike" baseline="0" dirty="0">
                <a:solidFill>
                  <a:srgbClr val="FF0000"/>
                </a:solidFill>
                <a:latin typeface="Times New Roman" panose="02020603050405020304" pitchFamily="18" charset="0"/>
              </a:rPr>
              <a:t>poussée vectorielle </a:t>
            </a:r>
            <a:r>
              <a:rPr lang="fr-FR" sz="1800" b="0" i="0" u="none" strike="noStrike" baseline="0" dirty="0">
                <a:solidFill>
                  <a:srgbClr val="000000"/>
                </a:solidFill>
                <a:latin typeface="Times New Roman" panose="02020603050405020304" pitchFamily="18" charset="0"/>
              </a:rPr>
              <a:t>des réacteurs permet aussi un contrôle en lacet de l’avion ; </a:t>
            </a:r>
          </a:p>
        </p:txBody>
      </p:sp>
      <p:sp>
        <p:nvSpPr>
          <p:cNvPr id="6" name="ZoneTexte 5">
            <a:extLst>
              <a:ext uri="{FF2B5EF4-FFF2-40B4-BE49-F238E27FC236}">
                <a16:creationId xmlns:a16="http://schemas.microsoft.com/office/drawing/2014/main" id="{55132E1D-D21C-28F2-24CD-10DC0D74DA0E}"/>
              </a:ext>
            </a:extLst>
          </p:cNvPr>
          <p:cNvSpPr txBox="1"/>
          <p:nvPr/>
        </p:nvSpPr>
        <p:spPr>
          <a:xfrm>
            <a:off x="3047081" y="19720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sp>
        <p:nvSpPr>
          <p:cNvPr id="7" name="ZoneTexte 6">
            <a:extLst>
              <a:ext uri="{FF2B5EF4-FFF2-40B4-BE49-F238E27FC236}">
                <a16:creationId xmlns:a16="http://schemas.microsoft.com/office/drawing/2014/main" id="{EB163FCF-91A2-00A9-C7EF-02EA557D30F5}"/>
              </a:ext>
            </a:extLst>
          </p:cNvPr>
          <p:cNvSpPr txBox="1"/>
          <p:nvPr/>
        </p:nvSpPr>
        <p:spPr>
          <a:xfrm>
            <a:off x="4657381" y="643657"/>
            <a:ext cx="304708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0" i="0" u="none" strike="noStrike" baseline="0" dirty="0">
                <a:solidFill>
                  <a:srgbClr val="000000"/>
                </a:solidFill>
                <a:latin typeface="Times New Roman" panose="02020603050405020304" pitchFamily="18" charset="0"/>
              </a:rPr>
              <a:t>Disparition des empennages </a:t>
            </a:r>
          </a:p>
        </p:txBody>
      </p:sp>
      <p:sp>
        <p:nvSpPr>
          <p:cNvPr id="9" name="ZoneTexte 8">
            <a:extLst>
              <a:ext uri="{FF2B5EF4-FFF2-40B4-BE49-F238E27FC236}">
                <a16:creationId xmlns:a16="http://schemas.microsoft.com/office/drawing/2014/main" id="{EB0D426F-D495-F02E-6A11-CE0C201B3A7D}"/>
              </a:ext>
            </a:extLst>
          </p:cNvPr>
          <p:cNvSpPr txBox="1"/>
          <p:nvPr/>
        </p:nvSpPr>
        <p:spPr>
          <a:xfrm>
            <a:off x="4320949" y="1009842"/>
            <a:ext cx="3719946" cy="369332"/>
          </a:xfrm>
          <a:prstGeom prst="rect">
            <a:avLst/>
          </a:prstGeom>
          <a:noFill/>
        </p:spPr>
        <p:txBody>
          <a:bodyPr wrap="square">
            <a:spAutoFit/>
          </a:bodyPr>
          <a:lstStyle/>
          <a:p>
            <a:r>
              <a:rPr lang="fr-FR" sz="1800" b="1" i="1" u="none" strike="noStrike" baseline="0" dirty="0">
                <a:solidFill>
                  <a:srgbClr val="000000"/>
                </a:solidFill>
                <a:latin typeface="Times New Roman" panose="02020603050405020304" pitchFamily="18" charset="0"/>
              </a:rPr>
              <a:t>Suppression de l’empennage vertical </a:t>
            </a:r>
            <a:endParaRPr lang="fr-FR" dirty="0"/>
          </a:p>
        </p:txBody>
      </p:sp>
      <p:pic>
        <p:nvPicPr>
          <p:cNvPr id="9218" name="Picture 2" descr="Rockwell / MBB X-31 Vector - avionslegendaires.net">
            <a:extLst>
              <a:ext uri="{FF2B5EF4-FFF2-40B4-BE49-F238E27FC236}">
                <a16:creationId xmlns:a16="http://schemas.microsoft.com/office/drawing/2014/main" id="{63662254-366C-08C1-F669-C271FCE67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679" y="2472472"/>
            <a:ext cx="4309887" cy="2562235"/>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488A77EF-618A-9545-CAAC-815556F1B3C0}"/>
              </a:ext>
            </a:extLst>
          </p:cNvPr>
          <p:cNvSpPr txBox="1"/>
          <p:nvPr/>
        </p:nvSpPr>
        <p:spPr>
          <a:xfrm>
            <a:off x="9262431" y="5175306"/>
            <a:ext cx="818003" cy="369332"/>
          </a:xfrm>
          <a:prstGeom prst="rect">
            <a:avLst/>
          </a:prstGeom>
          <a:noFill/>
        </p:spPr>
        <p:txBody>
          <a:bodyPr wrap="square">
            <a:spAutoFit/>
          </a:bodyPr>
          <a:lstStyle/>
          <a:p>
            <a:r>
              <a:rPr lang="fr-FR" sz="1800" b="0" i="0" u="none" strike="noStrike" baseline="0" dirty="0">
                <a:solidFill>
                  <a:srgbClr val="000000"/>
                </a:solidFill>
                <a:latin typeface="Times New Roman" panose="02020603050405020304" pitchFamily="18" charset="0"/>
              </a:rPr>
              <a:t> X31</a:t>
            </a:r>
            <a:endParaRPr lang="fr-FR" dirty="0"/>
          </a:p>
        </p:txBody>
      </p:sp>
    </p:spTree>
    <p:extLst>
      <p:ext uri="{BB962C8B-B14F-4D97-AF65-F5344CB8AC3E}">
        <p14:creationId xmlns:p14="http://schemas.microsoft.com/office/powerpoint/2010/main" val="96858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E93A2E-9668-81C4-9C90-0C0D1FE686B3}"/>
              </a:ext>
            </a:extLst>
          </p:cNvPr>
          <p:cNvSpPr>
            <a:spLocks noGrp="1"/>
          </p:cNvSpPr>
          <p:nvPr>
            <p:ph type="title"/>
          </p:nvPr>
        </p:nvSpPr>
        <p:spPr>
          <a:xfrm>
            <a:off x="4110209" y="2491380"/>
            <a:ext cx="4736335" cy="1325563"/>
          </a:xfrm>
        </p:spPr>
        <p:style>
          <a:lnRef idx="1">
            <a:schemeClr val="accent2"/>
          </a:lnRef>
          <a:fillRef idx="2">
            <a:schemeClr val="accent2"/>
          </a:fillRef>
          <a:effectRef idx="1">
            <a:schemeClr val="accent2"/>
          </a:effectRef>
          <a:fontRef idx="minor">
            <a:schemeClr val="dk1"/>
          </a:fontRef>
        </p:style>
        <p:txBody>
          <a:bodyPr/>
          <a:lstStyle/>
          <a:p>
            <a:pPr algn="ctr"/>
            <a:r>
              <a:rPr lang="fr-FR" sz="4400" u="none" strike="noStrike" dirty="0">
                <a:effectLst/>
                <a:latin typeface="+mn-lt"/>
              </a:rPr>
              <a:t>Efforts appliqués</a:t>
            </a:r>
            <a:endParaRPr lang="fr-FR" dirty="0">
              <a:latin typeface="+mn-lt"/>
            </a:endParaRPr>
          </a:p>
        </p:txBody>
      </p:sp>
    </p:spTree>
    <p:extLst>
      <p:ext uri="{BB962C8B-B14F-4D97-AF65-F5344CB8AC3E}">
        <p14:creationId xmlns:p14="http://schemas.microsoft.com/office/powerpoint/2010/main" val="2034159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62DE8C03-A3AD-7837-8788-DCF2703C78E9}"/>
              </a:ext>
            </a:extLst>
          </p:cNvPr>
          <p:cNvPicPr>
            <a:picLocks noGrp="1" noChangeAspect="1"/>
          </p:cNvPicPr>
          <p:nvPr>
            <p:ph idx="1"/>
          </p:nvPr>
        </p:nvPicPr>
        <p:blipFill>
          <a:blip r:embed="rId2"/>
          <a:stretch>
            <a:fillRect/>
          </a:stretch>
        </p:blipFill>
        <p:spPr>
          <a:xfrm>
            <a:off x="6621137" y="1308096"/>
            <a:ext cx="5453350" cy="5070670"/>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12A5CA56-EAE4-1D2B-A2C0-F91939074C67}"/>
              </a:ext>
            </a:extLst>
          </p:cNvPr>
          <p:cNvSpPr txBox="1"/>
          <p:nvPr/>
        </p:nvSpPr>
        <p:spPr>
          <a:xfrm>
            <a:off x="545869" y="1308096"/>
            <a:ext cx="5910015" cy="50338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b="0" i="0" u="none" strike="noStrike" baseline="0" dirty="0">
                <a:solidFill>
                  <a:schemeClr val="tx1"/>
                </a:solidFill>
                <a:latin typeface="Times New Roman" panose="02020603050405020304" pitchFamily="18" charset="0"/>
              </a:rPr>
              <a:t>Elle est fonction de la marge statique, plus celle-ci est faible, </a:t>
            </a:r>
          </a:p>
          <a:p>
            <a:pPr marL="285750" indent="-285750" algn="just">
              <a:lnSpc>
                <a:spcPct val="150000"/>
              </a:lnSpc>
              <a:buFont typeface="Courier New" panose="02070309020205020404" pitchFamily="49" charset="0"/>
              <a:buChar char="o"/>
            </a:pPr>
            <a:r>
              <a:rPr lang="fr-FR" sz="1800" b="0" i="0" u="none" strike="noStrike" baseline="0" dirty="0">
                <a:solidFill>
                  <a:schemeClr val="tx1"/>
                </a:solidFill>
                <a:latin typeface="Times New Roman" panose="02020603050405020304" pitchFamily="18" charset="0"/>
              </a:rPr>
              <a:t>plus la charge sur l’empennage est réduite </a:t>
            </a:r>
          </a:p>
          <a:p>
            <a:pPr marL="285750" indent="-285750" algn="just">
              <a:lnSpc>
                <a:spcPct val="150000"/>
              </a:lnSpc>
              <a:buFont typeface="Courier New" panose="02070309020205020404" pitchFamily="49" charset="0"/>
              <a:buChar char="o"/>
            </a:pPr>
            <a:r>
              <a:rPr lang="fr-FR" sz="1800" b="0" i="0" u="none" strike="noStrike" baseline="0" dirty="0">
                <a:solidFill>
                  <a:schemeClr val="tx1"/>
                </a:solidFill>
                <a:latin typeface="Times New Roman" panose="02020603050405020304" pitchFamily="18" charset="0"/>
              </a:rPr>
              <a:t>à charge constante, plus la surface de l’empennage est réduite.</a:t>
            </a:r>
          </a:p>
          <a:p>
            <a:pPr marL="285750" indent="-285750" algn="just">
              <a:lnSpc>
                <a:spcPct val="150000"/>
              </a:lnSpc>
              <a:buFont typeface="Arial" panose="020B0604020202020204" pitchFamily="34" charset="0"/>
              <a:buChar char="•"/>
            </a:pPr>
            <a:r>
              <a:rPr lang="fr-FR" sz="1800" b="0" i="0" u="none" strike="noStrike" baseline="0" dirty="0">
                <a:solidFill>
                  <a:schemeClr val="tx1"/>
                </a:solidFill>
                <a:latin typeface="Times New Roman" panose="02020603050405020304" pitchFamily="18" charset="0"/>
              </a:rPr>
              <a:t>pour une masse donnée la charge sur l’empennage sera d’autant plus faible que le fuselage sera long. </a:t>
            </a:r>
          </a:p>
          <a:p>
            <a:pPr marL="285750" indent="-285750" algn="just">
              <a:lnSpc>
                <a:spcPct val="150000"/>
              </a:lnSpc>
              <a:buFont typeface="Arial" panose="020B0604020202020204" pitchFamily="34" charset="0"/>
              <a:buChar char="•"/>
            </a:pPr>
            <a:r>
              <a:rPr lang="fr-FR" sz="1800" b="0" i="0" u="none" strike="noStrike" baseline="0" dirty="0">
                <a:solidFill>
                  <a:schemeClr val="tx1"/>
                </a:solidFill>
                <a:latin typeface="Times New Roman" panose="02020603050405020304" pitchFamily="18" charset="0"/>
              </a:rPr>
              <a:t>Il est néanmoins nécessaire, sur avion classique, de conserver une surface d’empennage minimale pour assurer l’équilibre longitudinal lors de la sortie des hypersustentateurs et lors des phases de vol à grandes incidences. </a:t>
            </a:r>
            <a:endParaRPr lang="fr-FR" dirty="0">
              <a:solidFill>
                <a:schemeClr val="tx1"/>
              </a:solidFill>
            </a:endParaRPr>
          </a:p>
        </p:txBody>
      </p:sp>
      <p:sp>
        <p:nvSpPr>
          <p:cNvPr id="9" name="ZoneTexte 8">
            <a:extLst>
              <a:ext uri="{FF2B5EF4-FFF2-40B4-BE49-F238E27FC236}">
                <a16:creationId xmlns:a16="http://schemas.microsoft.com/office/drawing/2014/main" id="{BF782CF9-3D1C-52B4-8A69-5AD7676C3B05}"/>
              </a:ext>
            </a:extLst>
          </p:cNvPr>
          <p:cNvSpPr txBox="1"/>
          <p:nvPr/>
        </p:nvSpPr>
        <p:spPr>
          <a:xfrm>
            <a:off x="4711536" y="224881"/>
            <a:ext cx="307867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i="0" u="none" strike="noStrike" baseline="0" dirty="0">
                <a:solidFill>
                  <a:srgbClr val="000000"/>
                </a:solidFill>
                <a:latin typeface="Times New Roman" panose="02020603050405020304" pitchFamily="18" charset="0"/>
              </a:rPr>
              <a:t>Charges sur les empennages </a:t>
            </a:r>
            <a:endParaRPr lang="fr-FR" sz="1800" b="0" i="0" u="none" strike="noStrike" baseline="0" dirty="0">
              <a:solidFill>
                <a:srgbClr val="000000"/>
              </a:solidFill>
              <a:latin typeface="Times New Roman" panose="02020603050405020304" pitchFamily="18" charset="0"/>
            </a:endParaRPr>
          </a:p>
        </p:txBody>
      </p:sp>
      <p:sp>
        <p:nvSpPr>
          <p:cNvPr id="11" name="ZoneTexte 10">
            <a:extLst>
              <a:ext uri="{FF2B5EF4-FFF2-40B4-BE49-F238E27FC236}">
                <a16:creationId xmlns:a16="http://schemas.microsoft.com/office/drawing/2014/main" id="{C748D539-1529-D286-F4E2-D61BD0DBDADB}"/>
              </a:ext>
            </a:extLst>
          </p:cNvPr>
          <p:cNvSpPr txBox="1"/>
          <p:nvPr/>
        </p:nvSpPr>
        <p:spPr>
          <a:xfrm>
            <a:off x="4289962" y="674155"/>
            <a:ext cx="3921826" cy="369332"/>
          </a:xfrm>
          <a:prstGeom prst="rect">
            <a:avLst/>
          </a:prstGeom>
          <a:noFill/>
        </p:spPr>
        <p:txBody>
          <a:bodyPr wrap="square">
            <a:spAutoFit/>
          </a:bodyPr>
          <a:lstStyle/>
          <a:p>
            <a:r>
              <a:rPr lang="fr-FR" sz="1800" b="1" i="0" u="none" strike="noStrike" baseline="0" dirty="0">
                <a:solidFill>
                  <a:srgbClr val="000000"/>
                </a:solidFill>
                <a:latin typeface="Times New Roman" panose="02020603050405020304" pitchFamily="18" charset="0"/>
              </a:rPr>
              <a:t>Charges sur l’empennage horizontal </a:t>
            </a:r>
            <a:endParaRPr lang="fr-FR" dirty="0"/>
          </a:p>
        </p:txBody>
      </p:sp>
    </p:spTree>
    <p:extLst>
      <p:ext uri="{BB962C8B-B14F-4D97-AF65-F5344CB8AC3E}">
        <p14:creationId xmlns:p14="http://schemas.microsoft.com/office/powerpoint/2010/main" val="1321056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4F74FCD9-9619-2D49-1C91-8325F8CD4402}"/>
              </a:ext>
            </a:extLst>
          </p:cNvPr>
          <p:cNvPicPr>
            <a:picLocks noGrp="1" noChangeAspect="1"/>
          </p:cNvPicPr>
          <p:nvPr>
            <p:ph idx="1"/>
          </p:nvPr>
        </p:nvPicPr>
        <p:blipFill>
          <a:blip r:embed="rId2"/>
          <a:stretch>
            <a:fillRect/>
          </a:stretch>
        </p:blipFill>
        <p:spPr>
          <a:xfrm>
            <a:off x="6764357" y="2085763"/>
            <a:ext cx="4970454" cy="3580108"/>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C1107434-DF7B-4ADE-E8B4-B7869E345E1D}"/>
              </a:ext>
            </a:extLst>
          </p:cNvPr>
          <p:cNvSpPr txBox="1"/>
          <p:nvPr/>
        </p:nvSpPr>
        <p:spPr>
          <a:xfrm>
            <a:off x="154237" y="2547465"/>
            <a:ext cx="6466900" cy="254088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Les charges sur l’empennage vertical sont de même nature que sur l’empennage horizontal.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Elles sont maximales lors d’une panne moteur au décollage. </a:t>
            </a:r>
          </a:p>
          <a:p>
            <a:pPr marL="285750" indent="-285750">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Le braquage de la gouverne, en plus du moment autour de l’axe de lacet, crée un moment autour de l’axe XX’ du fait du bras de levier. </a:t>
            </a:r>
            <a:endParaRPr lang="fr-FR" dirty="0"/>
          </a:p>
        </p:txBody>
      </p:sp>
      <p:sp>
        <p:nvSpPr>
          <p:cNvPr id="8" name="ZoneTexte 7">
            <a:extLst>
              <a:ext uri="{FF2B5EF4-FFF2-40B4-BE49-F238E27FC236}">
                <a16:creationId xmlns:a16="http://schemas.microsoft.com/office/drawing/2014/main" id="{1E42755D-8D7D-A2DF-CCC0-435FA966A372}"/>
              </a:ext>
            </a:extLst>
          </p:cNvPr>
          <p:cNvSpPr txBox="1"/>
          <p:nvPr/>
        </p:nvSpPr>
        <p:spPr>
          <a:xfrm>
            <a:off x="4711536" y="224881"/>
            <a:ext cx="307867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i="0" u="none" strike="noStrike" baseline="0" dirty="0">
                <a:solidFill>
                  <a:srgbClr val="000000"/>
                </a:solidFill>
                <a:latin typeface="Times New Roman" panose="02020603050405020304" pitchFamily="18" charset="0"/>
              </a:rPr>
              <a:t>Charges sur les empennages </a:t>
            </a:r>
            <a:endParaRPr lang="fr-FR" sz="1800" b="0" i="0" u="none" strike="noStrike" baseline="0" dirty="0">
              <a:solidFill>
                <a:srgbClr val="000000"/>
              </a:solidFill>
              <a:latin typeface="Times New Roman" panose="02020603050405020304" pitchFamily="18" charset="0"/>
            </a:endParaRPr>
          </a:p>
        </p:txBody>
      </p:sp>
      <p:sp>
        <p:nvSpPr>
          <p:cNvPr id="10" name="ZoneTexte 9">
            <a:extLst>
              <a:ext uri="{FF2B5EF4-FFF2-40B4-BE49-F238E27FC236}">
                <a16:creationId xmlns:a16="http://schemas.microsoft.com/office/drawing/2014/main" id="{2AA969D0-8CCA-F49C-B2F9-B9EF9CFB2735}"/>
              </a:ext>
            </a:extLst>
          </p:cNvPr>
          <p:cNvSpPr txBox="1"/>
          <p:nvPr/>
        </p:nvSpPr>
        <p:spPr>
          <a:xfrm>
            <a:off x="4563094" y="660247"/>
            <a:ext cx="3642755" cy="369332"/>
          </a:xfrm>
          <a:prstGeom prst="rect">
            <a:avLst/>
          </a:prstGeom>
          <a:noFill/>
        </p:spPr>
        <p:txBody>
          <a:bodyPr wrap="square">
            <a:spAutoFit/>
          </a:bodyPr>
          <a:lstStyle/>
          <a:p>
            <a:r>
              <a:rPr lang="fr-FR" sz="1800" b="1" i="0" u="none" strike="noStrike" baseline="0" dirty="0">
                <a:solidFill>
                  <a:srgbClr val="000000"/>
                </a:solidFill>
                <a:latin typeface="Times New Roman" panose="02020603050405020304" pitchFamily="18" charset="0"/>
              </a:rPr>
              <a:t>Charges sur l’empennage vertical </a:t>
            </a:r>
          </a:p>
        </p:txBody>
      </p:sp>
    </p:spTree>
    <p:extLst>
      <p:ext uri="{BB962C8B-B14F-4D97-AF65-F5344CB8AC3E}">
        <p14:creationId xmlns:p14="http://schemas.microsoft.com/office/powerpoint/2010/main" val="3494953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0249B55-2AE9-46DC-6768-C1BBB9D7BB47}"/>
              </a:ext>
            </a:extLst>
          </p:cNvPr>
          <p:cNvSpPr txBox="1"/>
          <p:nvPr/>
        </p:nvSpPr>
        <p:spPr>
          <a:xfrm>
            <a:off x="1793913" y="4332078"/>
            <a:ext cx="9498376" cy="18088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lnSpc>
                <a:spcPct val="150000"/>
              </a:lnSpc>
              <a:spcBef>
                <a:spcPts val="300"/>
              </a:spcBef>
              <a:spcAft>
                <a:spcPts val="1670"/>
              </a:spcAft>
            </a:pPr>
            <a:r>
              <a:rPr lang="fr-FR" sz="1800" dirty="0">
                <a:effectLst/>
                <a:ea typeface="Times New Roman" panose="02020603050405020304" pitchFamily="18" charset="0"/>
              </a:rPr>
              <a:t>Les empennages sont situés à la partie arrière du fuselage, </a:t>
            </a:r>
          </a:p>
          <a:p>
            <a:pPr indent="-838200" algn="just">
              <a:lnSpc>
                <a:spcPct val="150000"/>
              </a:lnSpc>
              <a:spcBef>
                <a:spcPts val="300"/>
              </a:spcBef>
              <a:spcAft>
                <a:spcPts val="1670"/>
              </a:spcAft>
            </a:pPr>
            <a:r>
              <a:rPr lang="fr-FR" sz="1800" dirty="0">
                <a:effectLst/>
                <a:ea typeface="Times New Roman" panose="02020603050405020304" pitchFamily="18" charset="0"/>
              </a:rPr>
              <a:t>ils sont composés d’un ensemble </a:t>
            </a:r>
            <a:r>
              <a:rPr lang="fr-FR" sz="1800" b="1" spc="0" dirty="0">
                <a:solidFill>
                  <a:srgbClr val="000000"/>
                </a:solidFill>
                <a:effectLst/>
                <a:ea typeface="Times New Roman" panose="02020603050405020304" pitchFamily="18" charset="0"/>
                <a:cs typeface="Times New Roman" panose="02020603050405020304" pitchFamily="18" charset="0"/>
              </a:rPr>
              <a:t>vertical </a:t>
            </a:r>
            <a:r>
              <a:rPr lang="fr-FR" sz="1800" dirty="0">
                <a:effectLst/>
                <a:ea typeface="Times New Roman" panose="02020603050405020304" pitchFamily="18" charset="0"/>
              </a:rPr>
              <a:t>et d’un ensemble </a:t>
            </a:r>
            <a:r>
              <a:rPr lang="fr-FR" sz="1800" b="1" spc="0" dirty="0">
                <a:solidFill>
                  <a:srgbClr val="000000"/>
                </a:solidFill>
                <a:effectLst/>
                <a:ea typeface="Times New Roman" panose="02020603050405020304" pitchFamily="18" charset="0"/>
                <a:cs typeface="Times New Roman" panose="02020603050405020304" pitchFamily="18" charset="0"/>
              </a:rPr>
              <a:t>horizontal. </a:t>
            </a:r>
          </a:p>
          <a:p>
            <a:pPr indent="-838200" algn="just">
              <a:lnSpc>
                <a:spcPct val="150000"/>
              </a:lnSpc>
              <a:spcBef>
                <a:spcPts val="300"/>
              </a:spcBef>
              <a:spcAft>
                <a:spcPts val="1670"/>
              </a:spcAft>
            </a:pPr>
            <a:r>
              <a:rPr lang="fr-FR" sz="1800" dirty="0">
                <a:effectLst/>
                <a:ea typeface="Times New Roman" panose="02020603050405020304" pitchFamily="18" charset="0"/>
              </a:rPr>
              <a:t>Sur certains avions de tourisme, ces deux ensembles sont remplacés par un </a:t>
            </a:r>
            <a:r>
              <a:rPr lang="fr-FR" sz="1800" b="1" spc="0" dirty="0">
                <a:solidFill>
                  <a:srgbClr val="000000"/>
                </a:solidFill>
                <a:effectLst/>
                <a:ea typeface="Times New Roman" panose="02020603050405020304" pitchFamily="18" charset="0"/>
                <a:cs typeface="Times New Roman" panose="02020603050405020304" pitchFamily="18" charset="0"/>
              </a:rPr>
              <a:t>empennage en </a:t>
            </a:r>
            <a:r>
              <a:rPr lang="fr-FR" sz="1800" dirty="0">
                <a:effectLst/>
                <a:ea typeface="Times New Roman" panose="02020603050405020304" pitchFamily="18" charset="0"/>
              </a:rPr>
              <a:t>« </a:t>
            </a:r>
            <a:r>
              <a:rPr lang="fr-FR" sz="1800" b="1" spc="0" dirty="0">
                <a:solidFill>
                  <a:srgbClr val="000000"/>
                </a:solidFill>
                <a:effectLst/>
                <a:ea typeface="Times New Roman" panose="02020603050405020304" pitchFamily="18" charset="0"/>
                <a:cs typeface="Times New Roman" panose="02020603050405020304" pitchFamily="18" charset="0"/>
              </a:rPr>
              <a:t>V ».</a:t>
            </a:r>
            <a:endParaRPr lang="fr-FR" sz="1800" dirty="0">
              <a:effectLst/>
              <a:ea typeface="Times New Roman" panose="02020603050405020304" pitchFamily="18" charset="0"/>
            </a:endParaRPr>
          </a:p>
        </p:txBody>
      </p:sp>
      <p:sp>
        <p:nvSpPr>
          <p:cNvPr id="7" name="ZoneTexte 6">
            <a:extLst>
              <a:ext uri="{FF2B5EF4-FFF2-40B4-BE49-F238E27FC236}">
                <a16:creationId xmlns:a16="http://schemas.microsoft.com/office/drawing/2014/main" id="{A6D5E357-4775-79B7-DD7D-AA62049A0A02}"/>
              </a:ext>
            </a:extLst>
          </p:cNvPr>
          <p:cNvSpPr txBox="1"/>
          <p:nvPr/>
        </p:nvSpPr>
        <p:spPr>
          <a:xfrm>
            <a:off x="5439579" y="353121"/>
            <a:ext cx="1996807" cy="281103"/>
          </a:xfrm>
          <a:prstGeom prst="rect">
            <a:avLst/>
          </a:prstGeom>
          <a:noFill/>
        </p:spPr>
        <p:txBody>
          <a:bodyPr wrap="square">
            <a:spAutoFit/>
          </a:bodyPr>
          <a:lstStyle/>
          <a:p>
            <a:pPr lvl="0" algn="just">
              <a:lnSpc>
                <a:spcPts val="1400"/>
              </a:lnSpc>
              <a:spcBef>
                <a:spcPts val="6300"/>
              </a:spcBef>
              <a:spcAft>
                <a:spcPts val="940"/>
              </a:spcAft>
              <a:buClr>
                <a:srgbClr val="000000"/>
              </a:buClr>
              <a:buSzPts val="1400"/>
              <a:tabLst>
                <a:tab pos="51054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GENERALITES</a:t>
            </a:r>
          </a:p>
        </p:txBody>
      </p:sp>
      <p:pic>
        <p:nvPicPr>
          <p:cNvPr id="1026" name="Picture 2" descr="Les empennages d'un avion">
            <a:extLst>
              <a:ext uri="{FF2B5EF4-FFF2-40B4-BE49-F238E27FC236}">
                <a16:creationId xmlns:a16="http://schemas.microsoft.com/office/drawing/2014/main" id="{AC2F6181-BA97-D034-0281-1AE752F36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8762" y="815329"/>
            <a:ext cx="3827788" cy="333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252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4F32B96-452B-382C-1E66-0E1B518511AF}"/>
              </a:ext>
            </a:extLst>
          </p:cNvPr>
          <p:cNvSpPr>
            <a:spLocks noGrp="1"/>
          </p:cNvSpPr>
          <p:nvPr>
            <p:ph idx="1"/>
          </p:nvPr>
        </p:nvSpPr>
        <p:spPr>
          <a:xfrm>
            <a:off x="2832253" y="792793"/>
            <a:ext cx="6752422" cy="620120"/>
          </a:xfrm>
        </p:spPr>
        <p:txBody>
          <a:bodyPr>
            <a:noAutofit/>
          </a:bodyPr>
          <a:lstStyle/>
          <a:p>
            <a:pPr marL="0" indent="0">
              <a:buNone/>
            </a:pPr>
            <a:r>
              <a:rPr lang="fr-FR" sz="4400" b="1" i="0" u="none" strike="noStrike" baseline="0" dirty="0">
                <a:solidFill>
                  <a:srgbClr val="000000"/>
                </a:solidFill>
                <a:latin typeface="Times New Roman" panose="02020603050405020304" pitchFamily="18" charset="0"/>
              </a:rPr>
              <a:t>Constructions et matériaux </a:t>
            </a:r>
            <a:endParaRPr lang="fr-FR" sz="4400" dirty="0"/>
          </a:p>
          <a:p>
            <a:endParaRPr lang="fr-FR" sz="4400" dirty="0"/>
          </a:p>
        </p:txBody>
      </p:sp>
      <p:sp>
        <p:nvSpPr>
          <p:cNvPr id="4" name="ZoneTexte 3">
            <a:extLst>
              <a:ext uri="{FF2B5EF4-FFF2-40B4-BE49-F238E27FC236}">
                <a16:creationId xmlns:a16="http://schemas.microsoft.com/office/drawing/2014/main" id="{A04C9C75-9B90-D382-599B-40EEE2BDC756}"/>
              </a:ext>
            </a:extLst>
          </p:cNvPr>
          <p:cNvSpPr txBox="1"/>
          <p:nvPr/>
        </p:nvSpPr>
        <p:spPr>
          <a:xfrm>
            <a:off x="727113" y="2605353"/>
            <a:ext cx="11016868" cy="144398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838200" algn="just">
              <a:spcBef>
                <a:spcPts val="300"/>
              </a:spcBef>
              <a:spcAft>
                <a:spcPts val="1290"/>
              </a:spcAft>
            </a:pPr>
            <a:r>
              <a:rPr lang="fr-FR" sz="1800" dirty="0">
                <a:effectLst/>
                <a:ea typeface="Times New Roman" panose="02020603050405020304" pitchFamily="18" charset="0"/>
              </a:rPr>
              <a:t>Les éléments sont réalisés en alliages légers comme dans la voilure.</a:t>
            </a:r>
          </a:p>
          <a:p>
            <a:pPr indent="-838200" algn="just">
              <a:spcBef>
                <a:spcPts val="300"/>
              </a:spcBef>
            </a:pPr>
            <a:r>
              <a:rPr lang="fr-FR" sz="1800" dirty="0">
                <a:effectLst/>
                <a:ea typeface="Times New Roman" panose="02020603050405020304" pitchFamily="18" charset="0"/>
              </a:rPr>
              <a:t>Les structures généralement «</a:t>
            </a:r>
            <a:r>
              <a:rPr lang="fr-FR" sz="1800" dirty="0" err="1">
                <a:effectLst/>
                <a:ea typeface="Times New Roman" panose="02020603050405020304" pitchFamily="18" charset="0"/>
              </a:rPr>
              <a:t>multilongerons</a:t>
            </a:r>
            <a:r>
              <a:rPr lang="fr-FR" sz="1800" dirty="0">
                <a:effectLst/>
                <a:ea typeface="Times New Roman" panose="02020603050405020304" pitchFamily="18" charset="0"/>
              </a:rPr>
              <a:t>» sont reliées aux cadres principaux du fuselage par des ferrures de fixation. </a:t>
            </a:r>
          </a:p>
          <a:p>
            <a:pPr indent="-838200" algn="just">
              <a:spcBef>
                <a:spcPts val="300"/>
              </a:spcBef>
            </a:pPr>
            <a:r>
              <a:rPr lang="fr-FR" sz="1800" dirty="0">
                <a:effectLst/>
                <a:ea typeface="Times New Roman" panose="02020603050405020304" pitchFamily="18" charset="0"/>
              </a:rPr>
              <a:t>Les gouvernes sont fixées sur les empennages par des ferrures d’articulation.</a:t>
            </a:r>
          </a:p>
        </p:txBody>
      </p:sp>
    </p:spTree>
    <p:extLst>
      <p:ext uri="{BB962C8B-B14F-4D97-AF65-F5344CB8AC3E}">
        <p14:creationId xmlns:p14="http://schemas.microsoft.com/office/powerpoint/2010/main" val="114009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7F79279-04E9-381C-2752-C17803995D58}"/>
              </a:ext>
            </a:extLst>
          </p:cNvPr>
          <p:cNvSpPr txBox="1"/>
          <p:nvPr/>
        </p:nvSpPr>
        <p:spPr>
          <a:xfrm>
            <a:off x="642904" y="1262356"/>
            <a:ext cx="7094789" cy="50353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fr-FR" sz="1800" b="0" i="0" u="none" strike="noStrike" baseline="0" dirty="0">
                <a:solidFill>
                  <a:srgbClr val="000000"/>
                </a:solidFill>
              </a:rPr>
              <a:t>Ce sont les mêmes alliages d’aluminium qui sont utilisés pour la construction des empennages métalliques que pour celle des ailes. </a:t>
            </a:r>
          </a:p>
          <a:p>
            <a:pPr marL="265113" indent="-265113">
              <a:lnSpc>
                <a:spcPct val="150000"/>
              </a:lnSpc>
              <a:buFont typeface="Arial" panose="020B0604020202020204" pitchFamily="34" charset="0"/>
              <a:buChar char="•"/>
            </a:pPr>
            <a:r>
              <a:rPr lang="fr-FR" sz="1800" b="0" i="0" u="none" strike="noStrike" baseline="0" dirty="0">
                <a:solidFill>
                  <a:srgbClr val="000000"/>
                </a:solidFill>
              </a:rPr>
              <a:t>La tendance actuelle est de fabriquer les empennages en matériaux composite ce qui permet </a:t>
            </a:r>
            <a:endParaRPr lang="fr-FR" dirty="0">
              <a:solidFill>
                <a:srgbClr val="000000"/>
              </a:solidFill>
            </a:endParaRPr>
          </a:p>
          <a:p>
            <a:pPr marL="571500" indent="-285750">
              <a:lnSpc>
                <a:spcPct val="150000"/>
              </a:lnSpc>
              <a:buFont typeface="Courier New" panose="02070309020205020404" pitchFamily="49" charset="0"/>
              <a:buChar char="o"/>
            </a:pPr>
            <a:r>
              <a:rPr lang="fr-FR" sz="1800" b="0" i="0" u="none" strike="noStrike" baseline="0" dirty="0">
                <a:solidFill>
                  <a:srgbClr val="000000"/>
                </a:solidFill>
              </a:rPr>
              <a:t>De réduire le nombre de pièces et le nombre d’assemblages ; </a:t>
            </a:r>
          </a:p>
          <a:p>
            <a:pPr marL="571500" indent="-285750">
              <a:lnSpc>
                <a:spcPct val="150000"/>
              </a:lnSpc>
              <a:buFont typeface="Courier New" panose="02070309020205020404" pitchFamily="49" charset="0"/>
              <a:buChar char="o"/>
            </a:pPr>
            <a:r>
              <a:rPr lang="fr-FR" sz="1800" b="0" i="0" u="none" strike="noStrike" baseline="0" dirty="0">
                <a:solidFill>
                  <a:srgbClr val="000000"/>
                </a:solidFill>
              </a:rPr>
              <a:t>De diminuer la masse de la structure ; </a:t>
            </a:r>
          </a:p>
          <a:p>
            <a:pPr marL="571500" indent="-285750">
              <a:lnSpc>
                <a:spcPct val="150000"/>
              </a:lnSpc>
              <a:buFont typeface="Courier New" panose="02070309020205020404" pitchFamily="49" charset="0"/>
              <a:buChar char="o"/>
            </a:pPr>
            <a:r>
              <a:rPr lang="fr-FR" sz="1800" b="0" i="0" u="none" strike="noStrike" baseline="0" dirty="0">
                <a:solidFill>
                  <a:srgbClr val="000000"/>
                </a:solidFill>
              </a:rPr>
              <a:t>D’augmenter la rigidité. </a:t>
            </a:r>
          </a:p>
          <a:p>
            <a:pPr algn="ctr">
              <a:lnSpc>
                <a:spcPct val="150000"/>
              </a:lnSpc>
            </a:pPr>
            <a:r>
              <a:rPr lang="fr-FR" sz="1800" b="1" i="0" u="none" strike="noStrike" baseline="0" dirty="0">
                <a:solidFill>
                  <a:srgbClr val="000000"/>
                </a:solidFill>
              </a:rPr>
              <a:t>Exemple : sur l’A320 </a:t>
            </a:r>
            <a:endParaRPr lang="fr-FR" sz="1800" b="0" i="0" u="none" strike="noStrike" baseline="0" dirty="0">
              <a:solidFill>
                <a:srgbClr val="000000"/>
              </a:solidFill>
            </a:endParaRPr>
          </a:p>
          <a:p>
            <a:pPr>
              <a:lnSpc>
                <a:spcPct val="150000"/>
              </a:lnSpc>
            </a:pPr>
            <a:r>
              <a:rPr lang="fr-FR" sz="1800" b="0" i="0" u="none" strike="noStrike" baseline="0" dirty="0">
                <a:solidFill>
                  <a:srgbClr val="000000"/>
                </a:solidFill>
              </a:rPr>
              <a:t>-Le caisson de torsion est en carbone </a:t>
            </a:r>
          </a:p>
          <a:p>
            <a:pPr>
              <a:lnSpc>
                <a:spcPct val="150000"/>
              </a:lnSpc>
            </a:pPr>
            <a:r>
              <a:rPr lang="fr-FR" sz="1800" b="0" i="0" u="none" strike="noStrike" baseline="0" dirty="0">
                <a:solidFill>
                  <a:srgbClr val="000000"/>
                </a:solidFill>
              </a:rPr>
              <a:t>-Le bord d’attaque en carbone - Kevlar </a:t>
            </a:r>
          </a:p>
          <a:p>
            <a:pPr>
              <a:lnSpc>
                <a:spcPct val="150000"/>
              </a:lnSpc>
            </a:pPr>
            <a:r>
              <a:rPr lang="fr-FR" sz="1800" b="0" i="0" u="none" strike="noStrike" baseline="0" dirty="0">
                <a:solidFill>
                  <a:srgbClr val="000000"/>
                </a:solidFill>
              </a:rPr>
              <a:t>-Le carénage d’antenne en Aramide </a:t>
            </a:r>
          </a:p>
          <a:p>
            <a:pPr>
              <a:lnSpc>
                <a:spcPct val="150000"/>
              </a:lnSpc>
            </a:pPr>
            <a:r>
              <a:rPr lang="fr-FR" sz="1800" b="0" i="0" u="none" strike="noStrike" baseline="0" dirty="0">
                <a:solidFill>
                  <a:srgbClr val="000000"/>
                </a:solidFill>
              </a:rPr>
              <a:t>-Les gouvernes en NIDA à revêtement carbone. </a:t>
            </a:r>
            <a:endParaRPr lang="fr-FR" dirty="0"/>
          </a:p>
        </p:txBody>
      </p:sp>
      <p:sp>
        <p:nvSpPr>
          <p:cNvPr id="8" name="ZoneTexte 7">
            <a:extLst>
              <a:ext uri="{FF2B5EF4-FFF2-40B4-BE49-F238E27FC236}">
                <a16:creationId xmlns:a16="http://schemas.microsoft.com/office/drawing/2014/main" id="{698D6944-C73C-A6B8-53DB-FD171373A9D3}"/>
              </a:ext>
            </a:extLst>
          </p:cNvPr>
          <p:cNvSpPr txBox="1"/>
          <p:nvPr/>
        </p:nvSpPr>
        <p:spPr>
          <a:xfrm>
            <a:off x="4407702" y="220851"/>
            <a:ext cx="332999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i="0" u="none" strike="noStrike" baseline="0" dirty="0">
                <a:solidFill>
                  <a:srgbClr val="000000"/>
                </a:solidFill>
                <a:latin typeface="Times New Roman" panose="02020603050405020304" pitchFamily="18" charset="0"/>
              </a:rPr>
              <a:t>Constructions et matériaux </a:t>
            </a:r>
            <a:endParaRPr lang="fr-FR" dirty="0"/>
          </a:p>
        </p:txBody>
      </p:sp>
      <p:sp>
        <p:nvSpPr>
          <p:cNvPr id="10" name="ZoneTexte 9">
            <a:extLst>
              <a:ext uri="{FF2B5EF4-FFF2-40B4-BE49-F238E27FC236}">
                <a16:creationId xmlns:a16="http://schemas.microsoft.com/office/drawing/2014/main" id="{44DE5F6D-B576-9B9F-02A0-912ABF327B06}"/>
              </a:ext>
            </a:extLst>
          </p:cNvPr>
          <p:cNvSpPr txBox="1"/>
          <p:nvPr/>
        </p:nvSpPr>
        <p:spPr>
          <a:xfrm>
            <a:off x="5293427" y="643937"/>
            <a:ext cx="2033649" cy="369332"/>
          </a:xfrm>
          <a:prstGeom prst="rect">
            <a:avLst/>
          </a:prstGeom>
          <a:noFill/>
        </p:spPr>
        <p:txBody>
          <a:bodyPr wrap="square">
            <a:spAutoFit/>
          </a:bodyPr>
          <a:lstStyle/>
          <a:p>
            <a:r>
              <a:rPr lang="fr-FR" sz="1800" b="1" i="0" u="none" strike="noStrike" baseline="0" dirty="0">
                <a:solidFill>
                  <a:srgbClr val="000000"/>
                </a:solidFill>
                <a:latin typeface="Times New Roman" panose="02020603050405020304" pitchFamily="18" charset="0"/>
              </a:rPr>
              <a:t>Les matériaux </a:t>
            </a:r>
            <a:endParaRPr lang="fr-FR" dirty="0"/>
          </a:p>
        </p:txBody>
      </p:sp>
      <p:pic>
        <p:nvPicPr>
          <p:cNvPr id="10242" name="Picture 2" descr="5 avions Airbus A320 neo pour Tunisair | Webmanagercenter">
            <a:extLst>
              <a:ext uri="{FF2B5EF4-FFF2-40B4-BE49-F238E27FC236}">
                <a16:creationId xmlns:a16="http://schemas.microsoft.com/office/drawing/2014/main" id="{E87B080C-ED30-2888-5632-7006B7F85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2922" y="2158587"/>
            <a:ext cx="3666173" cy="215215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60804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Empennage structure Modele">
            <a:extLst>
              <a:ext uri="{FF2B5EF4-FFF2-40B4-BE49-F238E27FC236}">
                <a16:creationId xmlns:a16="http://schemas.microsoft.com/office/drawing/2014/main" id="{B6519ACF-92D5-ABD3-CEE3-9A941557B0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2999" y="1834185"/>
            <a:ext cx="4419047" cy="3695238"/>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8A7BF05A-AE10-391E-FEB7-B92A4143AD59}"/>
              </a:ext>
            </a:extLst>
          </p:cNvPr>
          <p:cNvSpPr txBox="1"/>
          <p:nvPr/>
        </p:nvSpPr>
        <p:spPr>
          <a:xfrm>
            <a:off x="721604" y="2135137"/>
            <a:ext cx="6512345"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b="0" i="0" dirty="0">
                <a:solidFill>
                  <a:srgbClr val="000000"/>
                </a:solidFill>
                <a:effectLst/>
              </a:rPr>
              <a:t>La structure des stabilisateurs est très similaire à celle utilisée dans la construction des ailes. </a:t>
            </a:r>
          </a:p>
          <a:p>
            <a:pPr marL="285750" indent="-285750" algn="just">
              <a:buFont typeface="Arial" panose="020B0604020202020204" pitchFamily="34" charset="0"/>
              <a:buChar char="•"/>
            </a:pPr>
            <a:r>
              <a:rPr lang="fr-FR" b="0" i="0" dirty="0">
                <a:solidFill>
                  <a:srgbClr val="000000"/>
                </a:solidFill>
                <a:effectLst/>
              </a:rPr>
              <a:t>On remarque l'utilisation:</a:t>
            </a:r>
          </a:p>
          <a:p>
            <a:pPr marL="742950" lvl="1" indent="-285750" algn="just">
              <a:buFont typeface="Arial" panose="020B0604020202020204" pitchFamily="34" charset="0"/>
              <a:buChar char="•"/>
            </a:pPr>
            <a:r>
              <a:rPr lang="fr-FR" b="0" i="0" dirty="0">
                <a:solidFill>
                  <a:srgbClr val="000000"/>
                </a:solidFill>
                <a:effectLst/>
              </a:rPr>
              <a:t>de longerons</a:t>
            </a:r>
            <a:r>
              <a:rPr lang="fr-FR" dirty="0">
                <a:solidFill>
                  <a:srgbClr val="000000"/>
                </a:solidFill>
              </a:rPr>
              <a:t>;</a:t>
            </a:r>
            <a:endParaRPr lang="fr-FR" b="0" i="0" dirty="0">
              <a:solidFill>
                <a:srgbClr val="000000"/>
              </a:solidFill>
              <a:effectLst/>
            </a:endParaRPr>
          </a:p>
          <a:p>
            <a:pPr marL="742950" lvl="1" indent="-285750" algn="just">
              <a:buFont typeface="Arial" panose="020B0604020202020204" pitchFamily="34" charset="0"/>
              <a:buChar char="•"/>
            </a:pPr>
            <a:r>
              <a:rPr lang="fr-FR" b="0" i="0" dirty="0">
                <a:solidFill>
                  <a:srgbClr val="000000"/>
                </a:solidFill>
                <a:effectLst/>
              </a:rPr>
              <a:t>de nervures</a:t>
            </a:r>
            <a:r>
              <a:rPr lang="fr-FR" dirty="0">
                <a:solidFill>
                  <a:srgbClr val="000000"/>
                </a:solidFill>
              </a:rPr>
              <a:t>;</a:t>
            </a:r>
            <a:endParaRPr lang="fr-FR" b="0" i="0" dirty="0">
              <a:solidFill>
                <a:srgbClr val="000000"/>
              </a:solidFill>
              <a:effectLst/>
            </a:endParaRPr>
          </a:p>
          <a:p>
            <a:pPr marL="742950" lvl="1" indent="-285750" algn="just">
              <a:buFont typeface="Arial" panose="020B0604020202020204" pitchFamily="34" charset="0"/>
              <a:buChar char="•"/>
            </a:pPr>
            <a:r>
              <a:rPr lang="fr-FR" b="0" i="0" dirty="0">
                <a:solidFill>
                  <a:srgbClr val="000000"/>
                </a:solidFill>
                <a:effectLst/>
              </a:rPr>
              <a:t>de lisses;</a:t>
            </a:r>
          </a:p>
          <a:p>
            <a:pPr marL="742950" lvl="1" indent="-285750" algn="just">
              <a:buFont typeface="Arial" panose="020B0604020202020204" pitchFamily="34" charset="0"/>
              <a:buChar char="•"/>
            </a:pPr>
            <a:r>
              <a:rPr lang="fr-FR" b="0" i="0" dirty="0">
                <a:solidFill>
                  <a:srgbClr val="000000"/>
                </a:solidFill>
                <a:effectLst/>
              </a:rPr>
              <a:t>de peau comme ceux que l'on trouve dans une aile. </a:t>
            </a:r>
          </a:p>
          <a:p>
            <a:pPr marL="285750" indent="-285750" algn="just">
              <a:buFont typeface="Arial" panose="020B0604020202020204" pitchFamily="34" charset="0"/>
              <a:buChar char="•"/>
            </a:pPr>
            <a:r>
              <a:rPr lang="fr-FR" b="0" i="0" dirty="0">
                <a:solidFill>
                  <a:srgbClr val="000000"/>
                </a:solidFill>
                <a:effectLst/>
              </a:rPr>
              <a:t>Ils remplissent les mêmes fonctions en façonnant et en soutenant le stabilisateur et en transférant les contraintes. </a:t>
            </a:r>
          </a:p>
          <a:p>
            <a:pPr marL="285750" indent="-285750" algn="just">
              <a:buFont typeface="Arial" panose="020B0604020202020204" pitchFamily="34" charset="0"/>
              <a:buChar char="•"/>
            </a:pPr>
            <a:r>
              <a:rPr lang="fr-FR" b="0" i="0" dirty="0">
                <a:solidFill>
                  <a:srgbClr val="000000"/>
                </a:solidFill>
                <a:effectLst/>
              </a:rPr>
              <a:t>La flexion, la torsion et le cisaillement créés par les charges aériennes en vol passent d'un élément de structure à l'autre. </a:t>
            </a:r>
          </a:p>
          <a:p>
            <a:pPr marL="285750" indent="-285750" algn="just">
              <a:buFont typeface="Arial" panose="020B0604020202020204" pitchFamily="34" charset="0"/>
              <a:buChar char="•"/>
            </a:pPr>
            <a:r>
              <a:rPr lang="fr-FR" b="0" i="0" dirty="0">
                <a:solidFill>
                  <a:srgbClr val="000000"/>
                </a:solidFill>
                <a:effectLst/>
              </a:rPr>
              <a:t>Le stabilisateur horizontal est construit de la même manière.</a:t>
            </a:r>
            <a:endParaRPr lang="fr-FR" dirty="0"/>
          </a:p>
        </p:txBody>
      </p:sp>
      <p:sp>
        <p:nvSpPr>
          <p:cNvPr id="9" name="ZoneTexte 8">
            <a:extLst>
              <a:ext uri="{FF2B5EF4-FFF2-40B4-BE49-F238E27FC236}">
                <a16:creationId xmlns:a16="http://schemas.microsoft.com/office/drawing/2014/main" id="{5DC8D4DD-12DD-2416-AA48-AB13938FBB82}"/>
              </a:ext>
            </a:extLst>
          </p:cNvPr>
          <p:cNvSpPr txBox="1"/>
          <p:nvPr/>
        </p:nvSpPr>
        <p:spPr>
          <a:xfrm>
            <a:off x="8215829" y="5716988"/>
            <a:ext cx="2889174" cy="369332"/>
          </a:xfrm>
          <a:prstGeom prst="rect">
            <a:avLst/>
          </a:prstGeom>
          <a:noFill/>
        </p:spPr>
        <p:txBody>
          <a:bodyPr wrap="square">
            <a:spAutoFit/>
          </a:bodyPr>
          <a:lstStyle/>
          <a:p>
            <a:r>
              <a:rPr lang="fr-FR" b="0" i="0" dirty="0">
                <a:solidFill>
                  <a:srgbClr val="000000"/>
                </a:solidFill>
                <a:effectLst/>
              </a:rPr>
              <a:t>stabilisateur vertical typique</a:t>
            </a:r>
            <a:endParaRPr lang="fr-FR" dirty="0"/>
          </a:p>
        </p:txBody>
      </p:sp>
      <p:sp>
        <p:nvSpPr>
          <p:cNvPr id="10" name="ZoneTexte 9">
            <a:extLst>
              <a:ext uri="{FF2B5EF4-FFF2-40B4-BE49-F238E27FC236}">
                <a16:creationId xmlns:a16="http://schemas.microsoft.com/office/drawing/2014/main" id="{ACC1A74E-620E-05BD-1B14-D9ADF5F6F654}"/>
              </a:ext>
            </a:extLst>
          </p:cNvPr>
          <p:cNvSpPr txBox="1"/>
          <p:nvPr/>
        </p:nvSpPr>
        <p:spPr>
          <a:xfrm>
            <a:off x="4407702" y="220851"/>
            <a:ext cx="332999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i="0" u="none" strike="noStrike" baseline="0" dirty="0">
                <a:solidFill>
                  <a:srgbClr val="000000"/>
                </a:solidFill>
                <a:latin typeface="Times New Roman" panose="02020603050405020304" pitchFamily="18" charset="0"/>
              </a:rPr>
              <a:t>Constructions et matériaux </a:t>
            </a:r>
            <a:endParaRPr lang="fr-FR" dirty="0"/>
          </a:p>
        </p:txBody>
      </p:sp>
      <p:sp>
        <p:nvSpPr>
          <p:cNvPr id="12" name="ZoneTexte 11">
            <a:extLst>
              <a:ext uri="{FF2B5EF4-FFF2-40B4-BE49-F238E27FC236}">
                <a16:creationId xmlns:a16="http://schemas.microsoft.com/office/drawing/2014/main" id="{99EB3C73-3DA7-9BE3-C6A4-50607DBE0F06}"/>
              </a:ext>
            </a:extLst>
          </p:cNvPr>
          <p:cNvSpPr txBox="1"/>
          <p:nvPr/>
        </p:nvSpPr>
        <p:spPr>
          <a:xfrm>
            <a:off x="4958049" y="669203"/>
            <a:ext cx="2275901" cy="369332"/>
          </a:xfrm>
          <a:prstGeom prst="rect">
            <a:avLst/>
          </a:prstGeom>
          <a:noFill/>
        </p:spPr>
        <p:txBody>
          <a:bodyPr wrap="square">
            <a:spAutoFit/>
          </a:bodyPr>
          <a:lstStyle/>
          <a:p>
            <a:r>
              <a:rPr lang="fr-FR" b="0" i="0" dirty="0">
                <a:solidFill>
                  <a:srgbClr val="000000"/>
                </a:solidFill>
                <a:effectLst/>
              </a:rPr>
              <a:t>stabilisateur vertical </a:t>
            </a:r>
            <a:endParaRPr lang="fr-FR" dirty="0"/>
          </a:p>
        </p:txBody>
      </p:sp>
    </p:spTree>
    <p:extLst>
      <p:ext uri="{BB962C8B-B14F-4D97-AF65-F5344CB8AC3E}">
        <p14:creationId xmlns:p14="http://schemas.microsoft.com/office/powerpoint/2010/main" val="4115698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pennage structure Jodel">
            <a:extLst>
              <a:ext uri="{FF2B5EF4-FFF2-40B4-BE49-F238E27FC236}">
                <a16:creationId xmlns:a16="http://schemas.microsoft.com/office/drawing/2014/main" id="{910E68BA-A89D-ACAE-48F8-18849500F0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8425" y="2260684"/>
            <a:ext cx="4652461" cy="3326984"/>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84834673-7BBF-7408-6A1C-04DBAB630BE6}"/>
              </a:ext>
            </a:extLst>
          </p:cNvPr>
          <p:cNvSpPr txBox="1"/>
          <p:nvPr/>
        </p:nvSpPr>
        <p:spPr>
          <a:xfrm>
            <a:off x="459955" y="2572901"/>
            <a:ext cx="6097836"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l">
              <a:buFont typeface="Arial" panose="020B0604020202020204" pitchFamily="34" charset="0"/>
              <a:buChar char="•"/>
            </a:pPr>
            <a:r>
              <a:rPr lang="fr-FR" b="0" i="0" dirty="0">
                <a:solidFill>
                  <a:srgbClr val="000000"/>
                </a:solidFill>
                <a:effectLst/>
                <a:latin typeface="arial" panose="020B0604020202020204" pitchFamily="34" charset="0"/>
              </a:rPr>
              <a:t>Le plan horizontal fixe est composé de nervures et de longerons </a:t>
            </a:r>
          </a:p>
          <a:p>
            <a:pPr marL="285750" indent="-285750" algn="l">
              <a:buFont typeface="Arial" panose="020B0604020202020204" pitchFamily="34" charset="0"/>
              <a:buChar char="•"/>
            </a:pPr>
            <a:br>
              <a:rPr lang="fr-FR" b="0" i="0" dirty="0">
                <a:solidFill>
                  <a:srgbClr val="000000"/>
                </a:solidFill>
                <a:effectLst/>
                <a:latin typeface="arial" panose="020B0604020202020204" pitchFamily="34" charset="0"/>
              </a:rPr>
            </a:br>
            <a:r>
              <a:rPr lang="fr-FR" b="0" i="0" dirty="0">
                <a:solidFill>
                  <a:srgbClr val="000000"/>
                </a:solidFill>
                <a:effectLst/>
                <a:latin typeface="arial" panose="020B0604020202020204" pitchFamily="34" charset="0"/>
              </a:rPr>
              <a:t>La gouverne de profondeur est composée de nervures et de longerons. </a:t>
            </a:r>
          </a:p>
          <a:p>
            <a:pPr marL="285750" indent="-285750" algn="l">
              <a:buFont typeface="Arial" panose="020B0604020202020204" pitchFamily="34" charset="0"/>
              <a:buChar char="•"/>
            </a:pPr>
            <a:endParaRPr lang="fr-FR" b="0" i="0" dirty="0">
              <a:solidFill>
                <a:srgbClr val="000000"/>
              </a:solidFill>
              <a:effectLst/>
              <a:latin typeface="arial" panose="020B0604020202020204" pitchFamily="34" charset="0"/>
            </a:endParaRPr>
          </a:p>
          <a:p>
            <a:pPr marL="285750" indent="-285750" algn="l">
              <a:buFont typeface="Arial" panose="020B0604020202020204" pitchFamily="34" charset="0"/>
              <a:buChar char="•"/>
            </a:pPr>
            <a:r>
              <a:rPr lang="fr-FR" b="0" i="0" dirty="0">
                <a:solidFill>
                  <a:srgbClr val="000000"/>
                </a:solidFill>
                <a:effectLst/>
                <a:latin typeface="arial" panose="020B0604020202020204" pitchFamily="34" charset="0"/>
              </a:rPr>
              <a:t>Sur le bord de fuite de la gouverne se trouve un compensateur réglable</a:t>
            </a:r>
            <a:endParaRPr lang="fr-FR" dirty="0"/>
          </a:p>
        </p:txBody>
      </p:sp>
      <p:sp>
        <p:nvSpPr>
          <p:cNvPr id="7" name="ZoneTexte 6">
            <a:extLst>
              <a:ext uri="{FF2B5EF4-FFF2-40B4-BE49-F238E27FC236}">
                <a16:creationId xmlns:a16="http://schemas.microsoft.com/office/drawing/2014/main" id="{36C1283D-9B6D-30BB-62DB-56C8AC45B222}"/>
              </a:ext>
            </a:extLst>
          </p:cNvPr>
          <p:cNvSpPr txBox="1"/>
          <p:nvPr/>
        </p:nvSpPr>
        <p:spPr>
          <a:xfrm>
            <a:off x="4407702" y="220851"/>
            <a:ext cx="332999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i="0" u="none" strike="noStrike" baseline="0" dirty="0">
                <a:solidFill>
                  <a:srgbClr val="000000"/>
                </a:solidFill>
                <a:latin typeface="Times New Roman" panose="02020603050405020304" pitchFamily="18" charset="0"/>
              </a:rPr>
              <a:t>Constructions et matériaux </a:t>
            </a:r>
            <a:endParaRPr lang="fr-FR" dirty="0"/>
          </a:p>
        </p:txBody>
      </p:sp>
      <p:sp>
        <p:nvSpPr>
          <p:cNvPr id="9" name="ZoneTexte 8">
            <a:extLst>
              <a:ext uri="{FF2B5EF4-FFF2-40B4-BE49-F238E27FC236}">
                <a16:creationId xmlns:a16="http://schemas.microsoft.com/office/drawing/2014/main" id="{7FF0AF53-A966-A1A8-3BFA-2ABE8D82B708}"/>
              </a:ext>
            </a:extLst>
          </p:cNvPr>
          <p:cNvSpPr txBox="1"/>
          <p:nvPr/>
        </p:nvSpPr>
        <p:spPr>
          <a:xfrm>
            <a:off x="4995340" y="715327"/>
            <a:ext cx="2154716" cy="369332"/>
          </a:xfrm>
          <a:prstGeom prst="rect">
            <a:avLst/>
          </a:prstGeom>
          <a:noFill/>
        </p:spPr>
        <p:txBody>
          <a:bodyPr wrap="square">
            <a:spAutoFit/>
          </a:bodyPr>
          <a:lstStyle/>
          <a:p>
            <a:r>
              <a:rPr lang="fr-FR" b="0" i="0" dirty="0">
                <a:solidFill>
                  <a:srgbClr val="000000"/>
                </a:solidFill>
                <a:effectLst/>
                <a:latin typeface="arial" panose="020B0604020202020204" pitchFamily="34" charset="0"/>
              </a:rPr>
              <a:t>plan horizontal fixe </a:t>
            </a:r>
            <a:endParaRPr lang="fr-FR" dirty="0"/>
          </a:p>
        </p:txBody>
      </p:sp>
    </p:spTree>
    <p:extLst>
      <p:ext uri="{BB962C8B-B14F-4D97-AF65-F5344CB8AC3E}">
        <p14:creationId xmlns:p14="http://schemas.microsoft.com/office/powerpoint/2010/main" val="3016842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mpennage structure Cessna">
            <a:extLst>
              <a:ext uri="{FF2B5EF4-FFF2-40B4-BE49-F238E27FC236}">
                <a16:creationId xmlns:a16="http://schemas.microsoft.com/office/drawing/2014/main" id="{A2C0DFA6-17B4-FE24-C00E-6980CFEF98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62919" y="1673993"/>
            <a:ext cx="5622515" cy="4351338"/>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F825C95F-41A6-6D3E-996D-6F63244C275D}"/>
              </a:ext>
            </a:extLst>
          </p:cNvPr>
          <p:cNvSpPr txBox="1"/>
          <p:nvPr/>
        </p:nvSpPr>
        <p:spPr>
          <a:xfrm>
            <a:off x="437920" y="823419"/>
            <a:ext cx="5808644" cy="59093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i="0" dirty="0">
                <a:solidFill>
                  <a:srgbClr val="000000"/>
                </a:solidFill>
                <a:effectLst/>
              </a:rPr>
              <a:t>Empennage d'un Cessna 172 :</a:t>
            </a:r>
            <a:br>
              <a:rPr lang="fr-FR" b="1" i="0" dirty="0">
                <a:solidFill>
                  <a:srgbClr val="000000"/>
                </a:solidFill>
                <a:effectLst/>
              </a:rPr>
            </a:br>
            <a:r>
              <a:rPr lang="fr-FR" b="0" i="0" dirty="0">
                <a:solidFill>
                  <a:srgbClr val="000000"/>
                </a:solidFill>
                <a:effectLst/>
              </a:rPr>
              <a:t>Le plan fixe horizontal est conçu avec </a:t>
            </a:r>
          </a:p>
          <a:p>
            <a:pPr marL="285750" indent="-285750">
              <a:buFont typeface="Arial" panose="020B0604020202020204" pitchFamily="34" charset="0"/>
              <a:buChar char="•"/>
            </a:pPr>
            <a:r>
              <a:rPr lang="fr-FR" b="0" i="0" dirty="0">
                <a:solidFill>
                  <a:srgbClr val="000000"/>
                </a:solidFill>
                <a:effectLst/>
              </a:rPr>
              <a:t>un longeron avant </a:t>
            </a:r>
          </a:p>
          <a:p>
            <a:pPr marL="285750" indent="-285750">
              <a:buFont typeface="Arial" panose="020B0604020202020204" pitchFamily="34" charset="0"/>
              <a:buChar char="•"/>
            </a:pPr>
            <a:r>
              <a:rPr lang="fr-FR" b="0" i="0" dirty="0">
                <a:solidFill>
                  <a:srgbClr val="000000"/>
                </a:solidFill>
                <a:effectLst/>
              </a:rPr>
              <a:t>un longeron arrière reliés entre eux par des nervures</a:t>
            </a:r>
          </a:p>
          <a:p>
            <a:pPr marL="285750" indent="-285750">
              <a:buFont typeface="Arial" panose="020B0604020202020204" pitchFamily="34" charset="0"/>
              <a:buChar char="•"/>
            </a:pPr>
            <a:r>
              <a:rPr lang="fr-FR" b="0" i="0" dirty="0">
                <a:solidFill>
                  <a:srgbClr val="000000"/>
                </a:solidFill>
                <a:effectLst/>
              </a:rPr>
              <a:t>des tôles en alliage d'aluminium, constituant l'extrados et l'intrados ainsi que le bord d'attaque et les saumons.</a:t>
            </a:r>
          </a:p>
          <a:p>
            <a:br>
              <a:rPr lang="fr-FR" b="0" i="0" dirty="0">
                <a:solidFill>
                  <a:srgbClr val="000000"/>
                </a:solidFill>
                <a:effectLst/>
              </a:rPr>
            </a:br>
            <a:r>
              <a:rPr lang="fr-FR" b="0" i="0" dirty="0">
                <a:solidFill>
                  <a:srgbClr val="000000"/>
                </a:solidFill>
                <a:effectLst/>
              </a:rPr>
              <a:t>La gouverne de profondeur est également composée:</a:t>
            </a:r>
          </a:p>
          <a:p>
            <a:pPr marL="285750" indent="-285750">
              <a:buFont typeface="Arial" panose="020B0604020202020204" pitchFamily="34" charset="0"/>
              <a:buChar char="•"/>
            </a:pPr>
            <a:r>
              <a:rPr lang="fr-FR" b="0" i="0" dirty="0">
                <a:solidFill>
                  <a:srgbClr val="000000"/>
                </a:solidFill>
                <a:effectLst/>
              </a:rPr>
              <a:t>d'un longeron avant et nervures. </a:t>
            </a:r>
          </a:p>
          <a:p>
            <a:pPr marL="285750" indent="-285750">
              <a:buFont typeface="Arial" panose="020B0604020202020204" pitchFamily="34" charset="0"/>
              <a:buChar char="•"/>
            </a:pPr>
            <a:r>
              <a:rPr lang="fr-FR" b="0" i="0" dirty="0">
                <a:solidFill>
                  <a:srgbClr val="000000"/>
                </a:solidFill>
                <a:effectLst/>
              </a:rPr>
              <a:t>une corne débordante sert de compensateur dynamique. </a:t>
            </a:r>
          </a:p>
          <a:p>
            <a:r>
              <a:rPr lang="fr-FR" b="0" i="0" dirty="0">
                <a:solidFill>
                  <a:srgbClr val="000000"/>
                </a:solidFill>
                <a:effectLst/>
              </a:rPr>
              <a:t>Un trim est placé sur le bord de fuite droite de la gouverne.</a:t>
            </a:r>
            <a:br>
              <a:rPr lang="fr-FR" b="0" i="0" dirty="0">
                <a:solidFill>
                  <a:srgbClr val="000000"/>
                </a:solidFill>
                <a:effectLst/>
              </a:rPr>
            </a:br>
            <a:endParaRPr lang="fr-FR" b="0" i="0" dirty="0">
              <a:solidFill>
                <a:srgbClr val="000000"/>
              </a:solidFill>
              <a:effectLst/>
            </a:endParaRPr>
          </a:p>
          <a:p>
            <a:r>
              <a:rPr lang="fr-FR" b="0" i="0" dirty="0">
                <a:solidFill>
                  <a:srgbClr val="000000"/>
                </a:solidFill>
                <a:effectLst/>
              </a:rPr>
              <a:t>La dérive est faite sur le même principe que le plan horizontal, avec longeron avant, longeron arrière et nervures métalliques recouverts de tôles en alliage d'aluminium.</a:t>
            </a:r>
            <a:br>
              <a:rPr lang="fr-FR" b="0" i="0" dirty="0">
                <a:solidFill>
                  <a:srgbClr val="000000"/>
                </a:solidFill>
                <a:effectLst/>
              </a:rPr>
            </a:br>
            <a:endParaRPr lang="fr-FR" b="0" i="0" dirty="0">
              <a:solidFill>
                <a:srgbClr val="000000"/>
              </a:solidFill>
              <a:effectLst/>
            </a:endParaRPr>
          </a:p>
          <a:p>
            <a:r>
              <a:rPr lang="fr-FR" b="0" i="0" dirty="0">
                <a:solidFill>
                  <a:srgbClr val="000000"/>
                </a:solidFill>
                <a:effectLst/>
              </a:rPr>
              <a:t>La gouverne de direction est composée de deux caissons reliés à la dérive par trois points de fixation.</a:t>
            </a:r>
          </a:p>
          <a:p>
            <a:r>
              <a:rPr lang="fr-FR" b="0" i="0" dirty="0">
                <a:solidFill>
                  <a:srgbClr val="000000"/>
                </a:solidFill>
                <a:effectLst/>
              </a:rPr>
              <a:t> Elle a également une corne débordante à son extrémité supérieure. </a:t>
            </a:r>
            <a:endParaRPr lang="fr-FR" dirty="0"/>
          </a:p>
        </p:txBody>
      </p:sp>
      <p:sp>
        <p:nvSpPr>
          <p:cNvPr id="8" name="ZoneTexte 7">
            <a:extLst>
              <a:ext uri="{FF2B5EF4-FFF2-40B4-BE49-F238E27FC236}">
                <a16:creationId xmlns:a16="http://schemas.microsoft.com/office/drawing/2014/main" id="{0BD24C86-DE4F-B6B6-E47A-19450722C9AA}"/>
              </a:ext>
            </a:extLst>
          </p:cNvPr>
          <p:cNvSpPr txBox="1"/>
          <p:nvPr/>
        </p:nvSpPr>
        <p:spPr>
          <a:xfrm>
            <a:off x="2883664" y="434461"/>
            <a:ext cx="6097836" cy="369332"/>
          </a:xfrm>
          <a:prstGeom prst="rect">
            <a:avLst/>
          </a:prstGeom>
          <a:noFill/>
        </p:spPr>
        <p:txBody>
          <a:bodyPr wrap="square">
            <a:spAutoFit/>
          </a:bodyPr>
          <a:lstStyle/>
          <a:p>
            <a:pPr algn="ctr"/>
            <a:r>
              <a:rPr lang="fr-FR" b="1" i="0" dirty="0">
                <a:solidFill>
                  <a:srgbClr val="2966B9"/>
                </a:solidFill>
                <a:effectLst/>
                <a:latin typeface="arial" panose="020B0604020202020204" pitchFamily="34" charset="0"/>
              </a:rPr>
              <a:t>Empennage métallique d'un avion léger</a:t>
            </a:r>
          </a:p>
        </p:txBody>
      </p:sp>
      <p:sp>
        <p:nvSpPr>
          <p:cNvPr id="9" name="ZoneTexte 8">
            <a:extLst>
              <a:ext uri="{FF2B5EF4-FFF2-40B4-BE49-F238E27FC236}">
                <a16:creationId xmlns:a16="http://schemas.microsoft.com/office/drawing/2014/main" id="{34FC944B-9E04-A6C2-58CF-6DDD877330F0}"/>
              </a:ext>
            </a:extLst>
          </p:cNvPr>
          <p:cNvSpPr txBox="1"/>
          <p:nvPr/>
        </p:nvSpPr>
        <p:spPr>
          <a:xfrm>
            <a:off x="4389451" y="97528"/>
            <a:ext cx="332999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i="0" u="none" strike="noStrike" baseline="0" dirty="0">
                <a:solidFill>
                  <a:srgbClr val="000000"/>
                </a:solidFill>
                <a:latin typeface="Times New Roman" panose="02020603050405020304" pitchFamily="18" charset="0"/>
              </a:rPr>
              <a:t>Constructions et matériaux </a:t>
            </a:r>
            <a:endParaRPr lang="fr-FR" dirty="0"/>
          </a:p>
        </p:txBody>
      </p:sp>
    </p:spTree>
    <p:extLst>
      <p:ext uri="{BB962C8B-B14F-4D97-AF65-F5344CB8AC3E}">
        <p14:creationId xmlns:p14="http://schemas.microsoft.com/office/powerpoint/2010/main" val="1601543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mpennage structure Airbus">
            <a:extLst>
              <a:ext uri="{FF2B5EF4-FFF2-40B4-BE49-F238E27FC236}">
                <a16:creationId xmlns:a16="http://schemas.microsoft.com/office/drawing/2014/main" id="{65A930BB-77FF-1E7E-816B-FDD7D966E5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48020" y="994182"/>
            <a:ext cx="4391156" cy="3863421"/>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7E540AAC-BE79-538C-657E-9ACBD18C67BE}"/>
              </a:ext>
            </a:extLst>
          </p:cNvPr>
          <p:cNvSpPr txBox="1"/>
          <p:nvPr/>
        </p:nvSpPr>
        <p:spPr>
          <a:xfrm>
            <a:off x="338768" y="1036000"/>
            <a:ext cx="6097836" cy="5355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i="0" u="sng" dirty="0">
                <a:solidFill>
                  <a:srgbClr val="000000"/>
                </a:solidFill>
                <a:effectLst/>
                <a:latin typeface="arial" panose="020B0604020202020204" pitchFamily="34" charset="0"/>
              </a:rPr>
              <a:t>Empennage d'un Airbus 319:</a:t>
            </a:r>
          </a:p>
          <a:p>
            <a:pPr algn="just"/>
            <a:br>
              <a:rPr lang="fr-FR" b="0" i="0" dirty="0">
                <a:solidFill>
                  <a:srgbClr val="000000"/>
                </a:solidFill>
                <a:effectLst/>
                <a:latin typeface="arial" panose="020B0604020202020204" pitchFamily="34" charset="0"/>
              </a:rPr>
            </a:br>
            <a:r>
              <a:rPr lang="fr-FR" b="0" i="0" dirty="0">
                <a:solidFill>
                  <a:srgbClr val="000000"/>
                </a:solidFill>
                <a:effectLst/>
                <a:latin typeface="arial" panose="020B0604020202020204" pitchFamily="34" charset="0"/>
              </a:rPr>
              <a:t>La dérive et le plan horizontal sont conçus comme une aile avec longeron avant, longeron arrière et nervures.</a:t>
            </a:r>
          </a:p>
          <a:p>
            <a:pPr algn="just"/>
            <a:r>
              <a:rPr lang="fr-FR" b="0" i="0" dirty="0">
                <a:solidFill>
                  <a:srgbClr val="000000"/>
                </a:solidFill>
                <a:effectLst/>
                <a:latin typeface="arial" panose="020B0604020202020204" pitchFamily="34" charset="0"/>
              </a:rPr>
              <a:t>Le revêtement : peau en carbone/verre/aramide-époxyde, âme nida </a:t>
            </a:r>
            <a:r>
              <a:rPr lang="fr-FR" b="0" i="0" dirty="0" err="1">
                <a:solidFill>
                  <a:srgbClr val="000000"/>
                </a:solidFill>
                <a:effectLst/>
                <a:latin typeface="arial" panose="020B0604020202020204" pitchFamily="34" charset="0"/>
              </a:rPr>
              <a:t>Hexweb</a:t>
            </a:r>
            <a:r>
              <a:rPr lang="fr-FR" b="0" i="0" dirty="0">
                <a:solidFill>
                  <a:srgbClr val="000000"/>
                </a:solidFill>
                <a:effectLst/>
                <a:latin typeface="arial" panose="020B0604020202020204" pitchFamily="34" charset="0"/>
              </a:rPr>
              <a:t>.</a:t>
            </a:r>
          </a:p>
          <a:p>
            <a:pPr algn="just"/>
            <a:br>
              <a:rPr lang="fr-FR" b="0" i="0" dirty="0">
                <a:solidFill>
                  <a:srgbClr val="000000"/>
                </a:solidFill>
                <a:effectLst/>
                <a:latin typeface="arial" panose="020B0604020202020204" pitchFamily="34" charset="0"/>
              </a:rPr>
            </a:br>
            <a:r>
              <a:rPr lang="fr-FR" b="0" i="0" dirty="0">
                <a:solidFill>
                  <a:srgbClr val="000000"/>
                </a:solidFill>
                <a:effectLst/>
                <a:latin typeface="arial" panose="020B0604020202020204" pitchFamily="34" charset="0"/>
              </a:rPr>
              <a:t>Pour la gouverne de direction et la gouverne de profondeur : peau carbone/verre-époxyde collée sur nida </a:t>
            </a:r>
            <a:r>
              <a:rPr lang="fr-FR" b="0" i="0" dirty="0" err="1">
                <a:solidFill>
                  <a:srgbClr val="000000"/>
                </a:solidFill>
                <a:effectLst/>
                <a:latin typeface="arial" panose="020B0604020202020204" pitchFamily="34" charset="0"/>
              </a:rPr>
              <a:t>Hexweb</a:t>
            </a:r>
            <a:r>
              <a:rPr lang="fr-FR" b="0" i="0" dirty="0">
                <a:solidFill>
                  <a:srgbClr val="000000"/>
                </a:solidFill>
                <a:effectLst/>
                <a:latin typeface="arial" panose="020B0604020202020204" pitchFamily="34" charset="0"/>
              </a:rPr>
              <a:t> (nid d'abeilles).</a:t>
            </a:r>
          </a:p>
          <a:p>
            <a:pPr algn="just"/>
            <a:br>
              <a:rPr lang="fr-FR" b="0" i="0" dirty="0">
                <a:solidFill>
                  <a:srgbClr val="000000"/>
                </a:solidFill>
                <a:effectLst/>
                <a:latin typeface="arial" panose="020B0604020202020204" pitchFamily="34" charset="0"/>
              </a:rPr>
            </a:br>
            <a:r>
              <a:rPr lang="fr-FR" b="0" i="0" dirty="0">
                <a:solidFill>
                  <a:srgbClr val="000000"/>
                </a:solidFill>
                <a:effectLst/>
                <a:latin typeface="arial" panose="020B0604020202020204" pitchFamily="34" charset="0"/>
              </a:rPr>
              <a:t>Les gouvernes sont fabriquées en encapsulant une forme préformée découpée dans un nid d'abeilles. </a:t>
            </a:r>
          </a:p>
          <a:p>
            <a:pPr algn="just"/>
            <a:r>
              <a:rPr lang="fr-FR" b="0" i="0" dirty="0">
                <a:solidFill>
                  <a:srgbClr val="000000"/>
                </a:solidFill>
                <a:effectLst/>
                <a:latin typeface="arial" panose="020B0604020202020204" pitchFamily="34" charset="0"/>
              </a:rPr>
              <a:t>Cela augmente la rigidité de toute la surface de la gouverne sans entraîner de pénalité de poids. </a:t>
            </a:r>
          </a:p>
          <a:p>
            <a:pPr algn="just"/>
            <a:r>
              <a:rPr lang="fr-FR" dirty="0">
                <a:solidFill>
                  <a:srgbClr val="000000"/>
                </a:solidFill>
                <a:latin typeface="arial" panose="020B0604020202020204" pitchFamily="34" charset="0"/>
              </a:rPr>
              <a:t>^</a:t>
            </a:r>
            <a:endParaRPr lang="fr-FR" b="0" i="0" dirty="0">
              <a:solidFill>
                <a:srgbClr val="000000"/>
              </a:solidFill>
              <a:effectLst/>
              <a:latin typeface="arial" panose="020B0604020202020204" pitchFamily="34" charset="0"/>
            </a:endParaRPr>
          </a:p>
          <a:p>
            <a:pPr algn="just"/>
            <a:r>
              <a:rPr lang="fr-FR" b="0" i="0" dirty="0">
                <a:solidFill>
                  <a:srgbClr val="000000"/>
                </a:solidFill>
                <a:effectLst/>
                <a:latin typeface="arial" panose="020B0604020202020204" pitchFamily="34" charset="0"/>
              </a:rPr>
              <a:t>Quelle que soit la méthode utilisée, la structure est renforcée au niveau de la charnière et des points de contrôle.</a:t>
            </a:r>
          </a:p>
        </p:txBody>
      </p:sp>
      <p:sp>
        <p:nvSpPr>
          <p:cNvPr id="8" name="ZoneTexte 7">
            <a:extLst>
              <a:ext uri="{FF2B5EF4-FFF2-40B4-BE49-F238E27FC236}">
                <a16:creationId xmlns:a16="http://schemas.microsoft.com/office/drawing/2014/main" id="{0985924F-E5B1-9582-6250-3A1A4044469D}"/>
              </a:ext>
            </a:extLst>
          </p:cNvPr>
          <p:cNvSpPr txBox="1"/>
          <p:nvPr/>
        </p:nvSpPr>
        <p:spPr>
          <a:xfrm>
            <a:off x="3951842" y="611901"/>
            <a:ext cx="4288316" cy="369332"/>
          </a:xfrm>
          <a:prstGeom prst="rect">
            <a:avLst/>
          </a:prstGeom>
          <a:noFill/>
        </p:spPr>
        <p:txBody>
          <a:bodyPr wrap="square">
            <a:spAutoFit/>
          </a:bodyPr>
          <a:lstStyle/>
          <a:p>
            <a:pPr algn="just"/>
            <a:r>
              <a:rPr lang="fr-FR" b="1" i="0" dirty="0">
                <a:solidFill>
                  <a:srgbClr val="2966B9"/>
                </a:solidFill>
                <a:effectLst/>
                <a:latin typeface="arial" panose="020B0604020202020204" pitchFamily="34" charset="0"/>
              </a:rPr>
              <a:t>Empennage d'un avion de transport</a:t>
            </a:r>
          </a:p>
        </p:txBody>
      </p:sp>
      <p:sp>
        <p:nvSpPr>
          <p:cNvPr id="9" name="ZoneTexte 8">
            <a:extLst>
              <a:ext uri="{FF2B5EF4-FFF2-40B4-BE49-F238E27FC236}">
                <a16:creationId xmlns:a16="http://schemas.microsoft.com/office/drawing/2014/main" id="{B6E9AC79-1B62-B35A-7D18-52C11A2624A3}"/>
              </a:ext>
            </a:extLst>
          </p:cNvPr>
          <p:cNvSpPr txBox="1"/>
          <p:nvPr/>
        </p:nvSpPr>
        <p:spPr>
          <a:xfrm>
            <a:off x="4407702" y="220851"/>
            <a:ext cx="332999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i="0" u="none" strike="noStrike" baseline="0" dirty="0">
                <a:solidFill>
                  <a:srgbClr val="000000"/>
                </a:solidFill>
                <a:latin typeface="Times New Roman" panose="02020603050405020304" pitchFamily="18" charset="0"/>
              </a:rPr>
              <a:t>Constructions et matériaux </a:t>
            </a:r>
            <a:endParaRPr lang="fr-FR" dirty="0"/>
          </a:p>
        </p:txBody>
      </p:sp>
      <p:pic>
        <p:nvPicPr>
          <p:cNvPr id="2050" name="Picture 2" descr="Nid d'abeilles en aluminium - Tous les fabricants de l'aéronautique">
            <a:extLst>
              <a:ext uri="{FF2B5EF4-FFF2-40B4-BE49-F238E27FC236}">
                <a16:creationId xmlns:a16="http://schemas.microsoft.com/office/drawing/2014/main" id="{BA76E192-A0A5-F4E9-086A-79D2D739F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53" r="22943"/>
          <a:stretch/>
        </p:blipFill>
        <p:spPr bwMode="auto">
          <a:xfrm rot="5400000">
            <a:off x="8554193" y="4585133"/>
            <a:ext cx="1178808"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345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59E65F0-847B-C5B6-E1E0-C49E9D6E42E6}"/>
              </a:ext>
            </a:extLst>
          </p:cNvPr>
          <p:cNvPicPr>
            <a:picLocks noGrp="1" noChangeAspect="1"/>
          </p:cNvPicPr>
          <p:nvPr>
            <p:ph idx="1"/>
          </p:nvPr>
        </p:nvPicPr>
        <p:blipFill rotWithShape="1">
          <a:blip r:embed="rId2"/>
          <a:srcRect r="6584"/>
          <a:stretch/>
        </p:blipFill>
        <p:spPr>
          <a:xfrm>
            <a:off x="1558210" y="1392245"/>
            <a:ext cx="8687476" cy="2539739"/>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A1A583AE-D3B5-C55B-D85D-1917BBC8A3F0}"/>
              </a:ext>
            </a:extLst>
          </p:cNvPr>
          <p:cNvSpPr txBox="1"/>
          <p:nvPr/>
        </p:nvSpPr>
        <p:spPr>
          <a:xfrm>
            <a:off x="786329" y="4119082"/>
            <a:ext cx="10619342" cy="15978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2290"/>
              </a:spcBef>
              <a:spcAft>
                <a:spcPts val="1290"/>
              </a:spcAft>
            </a:pPr>
            <a:r>
              <a:rPr lang="fr-FR" sz="1800" dirty="0">
                <a:effectLst/>
                <a:ea typeface="Times New Roman" panose="02020603050405020304" pitchFamily="18" charset="0"/>
              </a:rPr>
              <a:t>Les éléments sont réalisés en </a:t>
            </a:r>
            <a:r>
              <a:rPr lang="fr-FR" sz="1800" b="1" spc="0" dirty="0">
                <a:solidFill>
                  <a:srgbClr val="000000"/>
                </a:solidFill>
                <a:effectLst/>
                <a:ea typeface="Times New Roman" panose="02020603050405020304" pitchFamily="18" charset="0"/>
                <a:cs typeface="Times New Roman" panose="02020603050405020304" pitchFamily="18" charset="0"/>
              </a:rPr>
              <a:t>matériaux composites :</a:t>
            </a:r>
            <a:endParaRPr lang="fr-FR" sz="1800" dirty="0">
              <a:effectLst/>
              <a:ea typeface="Times New Roman" panose="02020603050405020304" pitchFamily="18" charset="0"/>
            </a:endParaRPr>
          </a:p>
          <a:p>
            <a:pPr algn="just">
              <a:spcBef>
                <a:spcPts val="300"/>
              </a:spcBef>
              <a:spcAft>
                <a:spcPts val="1200"/>
              </a:spcAft>
            </a:pPr>
            <a:r>
              <a:rPr lang="fr-FR" sz="1800" dirty="0">
                <a:effectLst/>
                <a:ea typeface="Times New Roman" panose="02020603050405020304" pitchFamily="18" charset="0"/>
              </a:rPr>
              <a:t>la partie centrale, formant le caisson constitué par les longerons avant et arrière, des nervures ou renforts et le revêtement, est fabriquée en structure monolithique (cf. chapitre Matériaux composites) ;</a:t>
            </a:r>
          </a:p>
          <a:p>
            <a:pPr algn="just">
              <a:spcBef>
                <a:spcPts val="300"/>
              </a:spcBef>
              <a:spcAft>
                <a:spcPts val="1950"/>
              </a:spcAft>
            </a:pPr>
            <a:r>
              <a:rPr lang="fr-FR" sz="1800" dirty="0">
                <a:effectLst/>
                <a:ea typeface="Times New Roman" panose="02020603050405020304" pitchFamily="18" charset="0"/>
              </a:rPr>
              <a:t>les parties avant (bord d’attaque) et arrière (bord de fuite) sont élaborées en structure sandwich.</a:t>
            </a:r>
          </a:p>
        </p:txBody>
      </p:sp>
      <p:sp>
        <p:nvSpPr>
          <p:cNvPr id="11" name="ZoneTexte 10">
            <a:extLst>
              <a:ext uri="{FF2B5EF4-FFF2-40B4-BE49-F238E27FC236}">
                <a16:creationId xmlns:a16="http://schemas.microsoft.com/office/drawing/2014/main" id="{B9AD4F07-294F-7ADD-31B1-E874D541709A}"/>
              </a:ext>
            </a:extLst>
          </p:cNvPr>
          <p:cNvSpPr txBox="1"/>
          <p:nvPr/>
        </p:nvSpPr>
        <p:spPr>
          <a:xfrm>
            <a:off x="3810580" y="835815"/>
            <a:ext cx="4354416" cy="369332"/>
          </a:xfrm>
          <a:prstGeom prst="rect">
            <a:avLst/>
          </a:prstGeom>
          <a:noFill/>
        </p:spPr>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Empennages nouvelle génération</a:t>
            </a:r>
            <a:endParaRPr lang="fr-FR" dirty="0"/>
          </a:p>
        </p:txBody>
      </p:sp>
      <p:sp>
        <p:nvSpPr>
          <p:cNvPr id="12" name="ZoneTexte 11">
            <a:extLst>
              <a:ext uri="{FF2B5EF4-FFF2-40B4-BE49-F238E27FC236}">
                <a16:creationId xmlns:a16="http://schemas.microsoft.com/office/drawing/2014/main" id="{BBE25C3B-FA31-D371-4297-2CF5E650E394}"/>
              </a:ext>
            </a:extLst>
          </p:cNvPr>
          <p:cNvSpPr txBox="1"/>
          <p:nvPr/>
        </p:nvSpPr>
        <p:spPr>
          <a:xfrm>
            <a:off x="4407702" y="220851"/>
            <a:ext cx="332999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i="0" u="none" strike="noStrike" baseline="0" dirty="0">
                <a:solidFill>
                  <a:srgbClr val="000000"/>
                </a:solidFill>
                <a:latin typeface="Times New Roman" panose="02020603050405020304" pitchFamily="18" charset="0"/>
              </a:rPr>
              <a:t>Constructions et matériaux </a:t>
            </a:r>
            <a:endParaRPr lang="fr-FR" dirty="0"/>
          </a:p>
        </p:txBody>
      </p:sp>
    </p:spTree>
    <p:extLst>
      <p:ext uri="{BB962C8B-B14F-4D97-AF65-F5344CB8AC3E}">
        <p14:creationId xmlns:p14="http://schemas.microsoft.com/office/powerpoint/2010/main" val="327392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B0FD57D-29CC-077C-5EEA-B97C242E9B6A}"/>
              </a:ext>
            </a:extLst>
          </p:cNvPr>
          <p:cNvSpPr>
            <a:spLocks noGrp="1"/>
          </p:cNvSpPr>
          <p:nvPr>
            <p:ph idx="1"/>
          </p:nvPr>
        </p:nvSpPr>
        <p:spPr>
          <a:xfrm>
            <a:off x="649995" y="2938329"/>
            <a:ext cx="11005851" cy="631136"/>
          </a:xfrm>
        </p:spPr>
        <p:style>
          <a:lnRef idx="2">
            <a:schemeClr val="accent2"/>
          </a:lnRef>
          <a:fillRef idx="1">
            <a:schemeClr val="lt1"/>
          </a:fillRef>
          <a:effectRef idx="0">
            <a:schemeClr val="accent2"/>
          </a:effectRef>
          <a:fontRef idx="minor">
            <a:schemeClr val="dk1"/>
          </a:fontRef>
        </p:style>
        <p:txBody>
          <a:bodyPr>
            <a:noAutofit/>
          </a:bodyPr>
          <a:lstStyle/>
          <a:p>
            <a:pPr marL="0" indent="0">
              <a:buNone/>
            </a:pPr>
            <a:r>
              <a:rPr lang="fr-FR" sz="4400" u="none" strike="noStrike" dirty="0">
                <a:effectLst/>
              </a:rPr>
              <a:t>Etude des différents systèmes de compensation</a:t>
            </a:r>
            <a:endParaRPr lang="fr-FR" sz="4400" b="0" i="0" u="none" strike="noStrike" dirty="0">
              <a:solidFill>
                <a:srgbClr val="000000"/>
              </a:solidFill>
              <a:effectLst/>
              <a:latin typeface="Wingdings" panose="05000000000000000000" pitchFamily="2" charset="2"/>
            </a:endParaRPr>
          </a:p>
          <a:p>
            <a:endParaRPr lang="fr-FR" sz="4400" dirty="0"/>
          </a:p>
        </p:txBody>
      </p:sp>
    </p:spTree>
    <p:extLst>
      <p:ext uri="{BB962C8B-B14F-4D97-AF65-F5344CB8AC3E}">
        <p14:creationId xmlns:p14="http://schemas.microsoft.com/office/powerpoint/2010/main" val="1526701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7A0B4A6-11EF-20AA-E12D-EE8A4F0AD0A9}"/>
              </a:ext>
            </a:extLst>
          </p:cNvPr>
          <p:cNvSpPr txBox="1"/>
          <p:nvPr/>
        </p:nvSpPr>
        <p:spPr>
          <a:xfrm>
            <a:off x="4208902" y="283897"/>
            <a:ext cx="3774196" cy="46166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fr-FR" sz="2400" dirty="0">
                <a:solidFill>
                  <a:srgbClr val="000000"/>
                </a:solidFill>
                <a:effectLst/>
                <a:ea typeface="DejaVu Sans" panose="020B0603030804020204" pitchFamily="34" charset="0"/>
              </a:rPr>
              <a:t>Equilibrage des gouvernes</a:t>
            </a:r>
            <a:endParaRPr lang="fr-FR" sz="2400" dirty="0"/>
          </a:p>
        </p:txBody>
      </p:sp>
      <p:pic>
        <p:nvPicPr>
          <p:cNvPr id="7" name="Image 6">
            <a:extLst>
              <a:ext uri="{FF2B5EF4-FFF2-40B4-BE49-F238E27FC236}">
                <a16:creationId xmlns:a16="http://schemas.microsoft.com/office/drawing/2014/main" id="{8A19ED31-5B50-363E-D517-5BAA6E2DB5BD}"/>
              </a:ext>
            </a:extLst>
          </p:cNvPr>
          <p:cNvPicPr>
            <a:picLocks noChangeAspect="1"/>
          </p:cNvPicPr>
          <p:nvPr/>
        </p:nvPicPr>
        <p:blipFill>
          <a:blip r:embed="rId2"/>
          <a:stretch>
            <a:fillRect/>
          </a:stretch>
        </p:blipFill>
        <p:spPr>
          <a:xfrm>
            <a:off x="2489813" y="4075008"/>
            <a:ext cx="6740594" cy="1526457"/>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6BADACE7-A3F6-85EA-D748-0B7BA6B36BC3}"/>
              </a:ext>
            </a:extLst>
          </p:cNvPr>
          <p:cNvSpPr txBox="1"/>
          <p:nvPr/>
        </p:nvSpPr>
        <p:spPr>
          <a:xfrm>
            <a:off x="583895" y="1546772"/>
            <a:ext cx="9898196"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indent="0" algn="l">
              <a:lnSpc>
                <a:spcPct val="150000"/>
              </a:lnSpc>
              <a:spcBef>
                <a:spcPts val="0"/>
              </a:spcBef>
              <a:buNone/>
            </a:pPr>
            <a:r>
              <a:rPr lang="fr-FR" sz="1800" dirty="0">
                <a:effectLst/>
                <a:ea typeface="Times New Roman" panose="02020603050405020304" pitchFamily="18" charset="0"/>
              </a:rPr>
              <a:t>Une gouverne doit être équilibrée statiquement et dynamiquement.</a:t>
            </a:r>
          </a:p>
          <a:p>
            <a:pPr marL="323850" indent="-285750" algn="l">
              <a:lnSpc>
                <a:spcPct val="150000"/>
              </a:lnSpc>
              <a:spcBef>
                <a:spcPts val="0"/>
              </a:spcBef>
              <a:buFont typeface="Arial" panose="020B0604020202020204" pitchFamily="34" charset="0"/>
              <a:buChar char="•"/>
            </a:pPr>
            <a:r>
              <a:rPr lang="fr-FR" sz="1800" b="1" dirty="0">
                <a:effectLst/>
                <a:ea typeface="Times New Roman" panose="02020603050405020304" pitchFamily="18" charset="0"/>
              </a:rPr>
              <a:t>L’équilibrage statique </a:t>
            </a:r>
            <a:r>
              <a:rPr lang="fr-FR" sz="1800" b="0" spc="0" dirty="0">
                <a:solidFill>
                  <a:srgbClr val="000000"/>
                </a:solidFill>
                <a:effectLst/>
                <a:ea typeface="Times New Roman" panose="02020603050405020304" pitchFamily="18" charset="0"/>
                <a:cs typeface="Times New Roman" panose="02020603050405020304" pitchFamily="18" charset="0"/>
              </a:rPr>
              <a:t>consiste à annuler le </a:t>
            </a:r>
            <a:r>
              <a:rPr lang="fr-FR" sz="1800" b="0" spc="0" dirty="0">
                <a:solidFill>
                  <a:srgbClr val="FF0000"/>
                </a:solidFill>
                <a:effectLst/>
                <a:ea typeface="Times New Roman" panose="02020603050405020304" pitchFamily="18" charset="0"/>
                <a:cs typeface="Times New Roman" panose="02020603050405020304" pitchFamily="18" charset="0"/>
              </a:rPr>
              <a:t>moment de charnière </a:t>
            </a:r>
            <a:r>
              <a:rPr lang="fr-FR" sz="1800" b="0" spc="0" dirty="0">
                <a:solidFill>
                  <a:srgbClr val="000000"/>
                </a:solidFill>
                <a:effectLst/>
                <a:ea typeface="Times New Roman" panose="02020603050405020304" pitchFamily="18" charset="0"/>
                <a:cs typeface="Times New Roman" panose="02020603050405020304" pitchFamily="18" charset="0"/>
              </a:rPr>
              <a:t>dû au </a:t>
            </a:r>
            <a:r>
              <a:rPr lang="fr-FR" sz="1800" b="0" spc="0" dirty="0">
                <a:solidFill>
                  <a:srgbClr val="FF0000"/>
                </a:solidFill>
                <a:effectLst/>
                <a:ea typeface="Times New Roman" panose="02020603050405020304" pitchFamily="18" charset="0"/>
                <a:cs typeface="Times New Roman" panose="02020603050405020304" pitchFamily="18" charset="0"/>
              </a:rPr>
              <a:t>poids de la gouverne </a:t>
            </a:r>
            <a:r>
              <a:rPr lang="fr-FR" sz="1800" b="0" spc="0" dirty="0">
                <a:solidFill>
                  <a:srgbClr val="000000"/>
                </a:solidFill>
                <a:effectLst/>
                <a:ea typeface="Times New Roman" panose="02020603050405020304" pitchFamily="18" charset="0"/>
                <a:cs typeface="Times New Roman" panose="02020603050405020304" pitchFamily="18" charset="0"/>
              </a:rPr>
              <a:t>; </a:t>
            </a:r>
          </a:p>
          <a:p>
            <a:pPr marL="323850" indent="-285750" algn="l">
              <a:lnSpc>
                <a:spcPct val="150000"/>
              </a:lnSpc>
              <a:spcBef>
                <a:spcPts val="0"/>
              </a:spcBef>
              <a:buFont typeface="Arial" panose="020B0604020202020204" pitchFamily="34" charset="0"/>
              <a:buChar char="•"/>
            </a:pPr>
            <a:r>
              <a:rPr lang="fr-FR" sz="1800" b="0" spc="0" dirty="0">
                <a:solidFill>
                  <a:srgbClr val="000000"/>
                </a:solidFill>
                <a:effectLst/>
                <a:ea typeface="Times New Roman" panose="02020603050405020304" pitchFamily="18" charset="0"/>
                <a:cs typeface="Times New Roman" panose="02020603050405020304" pitchFamily="18" charset="0"/>
              </a:rPr>
              <a:t>il </a:t>
            </a:r>
            <a:r>
              <a:rPr lang="fr-FR" sz="1800" b="1" dirty="0">
                <a:effectLst/>
                <a:ea typeface="Times New Roman" panose="02020603050405020304" pitchFamily="18" charset="0"/>
              </a:rPr>
              <a:t>est réalisé lorsque le centre de gravité se trouve sur l’axe d’articulation. </a:t>
            </a:r>
          </a:p>
          <a:p>
            <a:pPr marL="323850" indent="-285750" algn="l">
              <a:lnSpc>
                <a:spcPct val="150000"/>
              </a:lnSpc>
              <a:spcBef>
                <a:spcPts val="0"/>
              </a:spcBef>
              <a:buFont typeface="Arial" panose="020B0604020202020204" pitchFamily="34" charset="0"/>
              <a:buChar char="•"/>
            </a:pPr>
            <a:r>
              <a:rPr lang="fr-FR" sz="1800" b="0" spc="0" dirty="0">
                <a:solidFill>
                  <a:srgbClr val="000000"/>
                </a:solidFill>
                <a:effectLst/>
                <a:ea typeface="Times New Roman" panose="02020603050405020304" pitchFamily="18" charset="0"/>
                <a:cs typeface="Times New Roman" panose="02020603050405020304" pitchFamily="18" charset="0"/>
              </a:rPr>
              <a:t>Il </a:t>
            </a:r>
            <a:r>
              <a:rPr lang="fr-FR" sz="1800" dirty="0">
                <a:effectLst/>
                <a:ea typeface="Times New Roman" panose="02020603050405020304" pitchFamily="18" charset="0"/>
              </a:rPr>
              <a:t>suffit pour cela de placer en avant de cet axe une masse compensatrice</a:t>
            </a:r>
            <a:endParaRPr lang="fr-FR" dirty="0"/>
          </a:p>
        </p:txBody>
      </p:sp>
      <p:sp>
        <p:nvSpPr>
          <p:cNvPr id="10" name="ZoneTexte 9">
            <a:extLst>
              <a:ext uri="{FF2B5EF4-FFF2-40B4-BE49-F238E27FC236}">
                <a16:creationId xmlns:a16="http://schemas.microsoft.com/office/drawing/2014/main" id="{982E4667-E7FA-B3A2-78CB-0A45423B50CC}"/>
              </a:ext>
            </a:extLst>
          </p:cNvPr>
          <p:cNvSpPr txBox="1"/>
          <p:nvPr/>
        </p:nvSpPr>
        <p:spPr>
          <a:xfrm>
            <a:off x="4696453" y="851500"/>
            <a:ext cx="2327313" cy="369332"/>
          </a:xfrm>
          <a:prstGeom prst="rect">
            <a:avLst/>
          </a:prstGeom>
          <a:noFill/>
        </p:spPr>
        <p:txBody>
          <a:bodyPr wrap="square">
            <a:spAutoFit/>
          </a:bodyPr>
          <a:lstStyle/>
          <a:p>
            <a:r>
              <a:rPr lang="fr-FR" b="1" dirty="0">
                <a:ea typeface="Times New Roman" panose="02020603050405020304" pitchFamily="18" charset="0"/>
              </a:rPr>
              <a:t>E</a:t>
            </a:r>
            <a:r>
              <a:rPr lang="fr-FR" sz="1800" b="1" dirty="0">
                <a:effectLst/>
                <a:ea typeface="Times New Roman" panose="02020603050405020304" pitchFamily="18" charset="0"/>
              </a:rPr>
              <a:t>quilibrage statique</a:t>
            </a:r>
            <a:endParaRPr lang="fr-FR" dirty="0"/>
          </a:p>
        </p:txBody>
      </p:sp>
    </p:spTree>
    <p:extLst>
      <p:ext uri="{BB962C8B-B14F-4D97-AF65-F5344CB8AC3E}">
        <p14:creationId xmlns:p14="http://schemas.microsoft.com/office/powerpoint/2010/main" val="73071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E0710FCE-51E1-9FE1-4C00-873778E7FBD1}"/>
              </a:ext>
            </a:extLst>
          </p:cNvPr>
          <p:cNvPicPr>
            <a:picLocks noGrp="1" noChangeAspect="1"/>
          </p:cNvPicPr>
          <p:nvPr>
            <p:ph idx="1"/>
          </p:nvPr>
        </p:nvPicPr>
        <p:blipFill>
          <a:blip r:embed="rId2"/>
          <a:stretch>
            <a:fillRect/>
          </a:stretch>
        </p:blipFill>
        <p:spPr>
          <a:xfrm>
            <a:off x="3172858" y="1146303"/>
            <a:ext cx="5205011" cy="2043214"/>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3E13F223-0344-6260-95E6-0E3253A614D6}"/>
              </a:ext>
            </a:extLst>
          </p:cNvPr>
          <p:cNvSpPr txBox="1"/>
          <p:nvPr/>
        </p:nvSpPr>
        <p:spPr>
          <a:xfrm>
            <a:off x="514117" y="3429000"/>
            <a:ext cx="11395115" cy="22099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23850" indent="-285750" algn="just">
              <a:lnSpc>
                <a:spcPct val="110000"/>
              </a:lnSpc>
              <a:spcBef>
                <a:spcPts val="0"/>
              </a:spcBef>
              <a:buFont typeface="Arial" panose="020B0604020202020204" pitchFamily="34" charset="0"/>
              <a:buChar char="•"/>
            </a:pPr>
            <a:r>
              <a:rPr lang="fr-FR" sz="1800" dirty="0">
                <a:effectLst/>
                <a:ea typeface="Times New Roman" panose="02020603050405020304" pitchFamily="18" charset="0"/>
              </a:rPr>
              <a:t>L’équilibrage dynamique est nécessaire pour éviter les vibrations critiques du système que la gouverne constitue avec la partie fixe qui la précède. </a:t>
            </a:r>
          </a:p>
          <a:p>
            <a:pPr marL="323850" indent="-285750" algn="just">
              <a:lnSpc>
                <a:spcPct val="110000"/>
              </a:lnSpc>
              <a:spcBef>
                <a:spcPts val="0"/>
              </a:spcBef>
              <a:buFont typeface="Arial" panose="020B0604020202020204" pitchFamily="34" charset="0"/>
              <a:buChar char="•"/>
            </a:pPr>
            <a:r>
              <a:rPr lang="fr-FR" sz="1800" dirty="0">
                <a:effectLst/>
                <a:ea typeface="Times New Roman" panose="02020603050405020304" pitchFamily="18" charset="0"/>
              </a:rPr>
              <a:t>On effectue pour cela l’équilibre des </a:t>
            </a:r>
            <a:r>
              <a:rPr lang="fr-FR" sz="1800" dirty="0">
                <a:solidFill>
                  <a:srgbClr val="FF0000"/>
                </a:solidFill>
                <a:effectLst/>
                <a:ea typeface="Times New Roman" panose="02020603050405020304" pitchFamily="18" charset="0"/>
              </a:rPr>
              <a:t>moments d’inertie </a:t>
            </a:r>
            <a:r>
              <a:rPr lang="fr-FR" sz="1800" dirty="0">
                <a:effectLst/>
                <a:ea typeface="Times New Roman" panose="02020603050405020304" pitchFamily="18" charset="0"/>
              </a:rPr>
              <a:t>de chaque section par une répartition des masses en envergure. </a:t>
            </a:r>
          </a:p>
          <a:p>
            <a:pPr marL="323850" indent="-285750" algn="just">
              <a:lnSpc>
                <a:spcPct val="110000"/>
              </a:lnSpc>
              <a:spcBef>
                <a:spcPts val="0"/>
              </a:spcBef>
              <a:buFont typeface="Arial" panose="020B0604020202020204" pitchFamily="34" charset="0"/>
              <a:buChar char="•"/>
            </a:pPr>
            <a:r>
              <a:rPr lang="fr-FR" sz="1800" dirty="0">
                <a:effectLst/>
                <a:ea typeface="Times New Roman" panose="02020603050405020304" pitchFamily="18" charset="0"/>
              </a:rPr>
              <a:t>On effectue simultanément l’équilibrage statique et l’équilibrage dynamique.</a:t>
            </a:r>
          </a:p>
          <a:p>
            <a:pPr marL="285750" indent="-285750" algn="just">
              <a:lnSpc>
                <a:spcPct val="110000"/>
              </a:lnSpc>
              <a:spcBef>
                <a:spcPts val="0"/>
              </a:spcBef>
              <a:buFont typeface="Arial" panose="020B0604020202020204" pitchFamily="34" charset="0"/>
              <a:buChar char="•"/>
            </a:pPr>
            <a:r>
              <a:rPr lang="fr-FR" sz="1800" dirty="0">
                <a:solidFill>
                  <a:srgbClr val="000000"/>
                </a:solidFill>
                <a:effectLst/>
                <a:ea typeface="DejaVu Sans" panose="020B0603030804020204" pitchFamily="34" charset="0"/>
              </a:rPr>
              <a:t>Pratiquement on déporte l’axe d’articulation de la gouverne en arrière du bord d’attaque </a:t>
            </a:r>
          </a:p>
          <a:p>
            <a:pPr marL="285750" indent="-285750" algn="just">
              <a:lnSpc>
                <a:spcPct val="110000"/>
              </a:lnSpc>
              <a:spcBef>
                <a:spcPts val="0"/>
              </a:spcBef>
              <a:buFont typeface="Arial" panose="020B0604020202020204" pitchFamily="34" charset="0"/>
              <a:buChar char="•"/>
            </a:pPr>
            <a:r>
              <a:rPr lang="fr-FR" dirty="0">
                <a:solidFill>
                  <a:srgbClr val="000000"/>
                </a:solidFill>
                <a:ea typeface="DejaVu Sans" panose="020B0603030804020204" pitchFamily="34" charset="0"/>
              </a:rPr>
              <a:t>O</a:t>
            </a:r>
            <a:r>
              <a:rPr lang="fr-FR" sz="1800" dirty="0">
                <a:solidFill>
                  <a:srgbClr val="000000"/>
                </a:solidFill>
                <a:effectLst/>
                <a:ea typeface="DejaVu Sans" panose="020B0603030804020204" pitchFamily="34" charset="0"/>
              </a:rPr>
              <a:t>n leste celui-ci de telle sorte que </a:t>
            </a:r>
            <a:r>
              <a:rPr lang="fr-FR" sz="1800" b="1" spc="0" dirty="0">
                <a:solidFill>
                  <a:srgbClr val="000000"/>
                </a:solidFill>
                <a:effectLst/>
                <a:ea typeface="DejaVu Sans" panose="020B0603030804020204" pitchFamily="34" charset="0"/>
                <a:cs typeface="Times New Roman" panose="02020603050405020304" pitchFamily="18" charset="0"/>
              </a:rPr>
              <a:t>le centre de gravité </a:t>
            </a:r>
            <a:r>
              <a:rPr lang="fr-FR" sz="1800" spc="0" dirty="0">
                <a:solidFill>
                  <a:srgbClr val="000000"/>
                </a:solidFill>
                <a:effectLst/>
                <a:ea typeface="DejaVu Sans" panose="020B0603030804020204" pitchFamily="34" charset="0"/>
                <a:cs typeface="Times New Roman" panose="02020603050405020304" pitchFamily="18" charset="0"/>
              </a:rPr>
              <a:t>soit</a:t>
            </a:r>
            <a:r>
              <a:rPr lang="fr-FR" sz="1800" b="1" spc="0" dirty="0">
                <a:solidFill>
                  <a:srgbClr val="000000"/>
                </a:solidFill>
                <a:effectLst/>
                <a:ea typeface="DejaVu Sans" panose="020B0603030804020204" pitchFamily="34" charset="0"/>
                <a:cs typeface="Times New Roman" panose="02020603050405020304" pitchFamily="18" charset="0"/>
              </a:rPr>
              <a:t> sur l’axe élastique</a:t>
            </a:r>
          </a:p>
        </p:txBody>
      </p:sp>
      <p:sp>
        <p:nvSpPr>
          <p:cNvPr id="8" name="ZoneTexte 7">
            <a:extLst>
              <a:ext uri="{FF2B5EF4-FFF2-40B4-BE49-F238E27FC236}">
                <a16:creationId xmlns:a16="http://schemas.microsoft.com/office/drawing/2014/main" id="{00D38A45-01FF-56F6-6DEB-112D8B6CB191}"/>
              </a:ext>
            </a:extLst>
          </p:cNvPr>
          <p:cNvSpPr txBox="1"/>
          <p:nvPr/>
        </p:nvSpPr>
        <p:spPr>
          <a:xfrm>
            <a:off x="4282348" y="243986"/>
            <a:ext cx="3274764"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Equilibrage des gouvernes</a:t>
            </a:r>
            <a:endParaRPr lang="fr-FR" dirty="0"/>
          </a:p>
        </p:txBody>
      </p:sp>
      <p:sp>
        <p:nvSpPr>
          <p:cNvPr id="6" name="ZoneTexte 5">
            <a:extLst>
              <a:ext uri="{FF2B5EF4-FFF2-40B4-BE49-F238E27FC236}">
                <a16:creationId xmlns:a16="http://schemas.microsoft.com/office/drawing/2014/main" id="{14792391-69AE-629D-85E7-2885D5E5E8E1}"/>
              </a:ext>
            </a:extLst>
          </p:cNvPr>
          <p:cNvSpPr txBox="1"/>
          <p:nvPr/>
        </p:nvSpPr>
        <p:spPr>
          <a:xfrm>
            <a:off x="4568786" y="677006"/>
            <a:ext cx="2701887" cy="369332"/>
          </a:xfrm>
          <a:prstGeom prst="rect">
            <a:avLst/>
          </a:prstGeom>
          <a:noFill/>
        </p:spPr>
        <p:txBody>
          <a:bodyPr wrap="square">
            <a:spAutoFit/>
          </a:bodyPr>
          <a:lstStyle/>
          <a:p>
            <a:pPr algn="ctr"/>
            <a:r>
              <a:rPr lang="fr-FR" sz="1800" dirty="0">
                <a:effectLst/>
                <a:ea typeface="Times New Roman" panose="02020603050405020304" pitchFamily="18" charset="0"/>
              </a:rPr>
              <a:t>L’équilibrage dynamique </a:t>
            </a:r>
            <a:endParaRPr lang="fr-FR" dirty="0"/>
          </a:p>
        </p:txBody>
      </p:sp>
    </p:spTree>
    <p:extLst>
      <p:ext uri="{BB962C8B-B14F-4D97-AF65-F5344CB8AC3E}">
        <p14:creationId xmlns:p14="http://schemas.microsoft.com/office/powerpoint/2010/main" val="578449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8984E2A-A6B5-4FA7-855E-345C7059396E}"/>
              </a:ext>
            </a:extLst>
          </p:cNvPr>
          <p:cNvPicPr>
            <a:picLocks noGrp="1" noChangeAspect="1"/>
          </p:cNvPicPr>
          <p:nvPr>
            <p:ph idx="1"/>
          </p:nvPr>
        </p:nvPicPr>
        <p:blipFill rotWithShape="1">
          <a:blip r:embed="rId2"/>
          <a:srcRect l="37430" t="18052" b="8990"/>
          <a:stretch/>
        </p:blipFill>
        <p:spPr>
          <a:xfrm>
            <a:off x="3674050" y="1591535"/>
            <a:ext cx="4843899" cy="3174663"/>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ADEF6A74-D19C-92E6-8053-97F1DF6BE74A}"/>
              </a:ext>
            </a:extLst>
          </p:cNvPr>
          <p:cNvSpPr txBox="1"/>
          <p:nvPr/>
        </p:nvSpPr>
        <p:spPr>
          <a:xfrm>
            <a:off x="801476" y="4933040"/>
            <a:ext cx="9962004" cy="14055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spcBef>
                <a:spcPts val="300"/>
              </a:spcBef>
              <a:spcAft>
                <a:spcPts val="1000"/>
              </a:spcAft>
            </a:pPr>
            <a:r>
              <a:rPr lang="fr-FR" sz="1800" dirty="0">
                <a:effectLst/>
                <a:ea typeface="Times New Roman" panose="02020603050405020304" pitchFamily="18" charset="0"/>
              </a:rPr>
              <a:t>Il est constitué :</a:t>
            </a:r>
          </a:p>
          <a:p>
            <a:pPr marL="285750" indent="-285750" algn="just">
              <a:spcBef>
                <a:spcPts val="300"/>
              </a:spcBef>
              <a:spcAft>
                <a:spcPts val="0"/>
              </a:spcAft>
              <a:buFont typeface="Arial" panose="020B0604020202020204" pitchFamily="34" charset="0"/>
              <a:buChar char="•"/>
            </a:pPr>
            <a:r>
              <a:rPr lang="fr-FR" sz="1800" dirty="0">
                <a:effectLst/>
                <a:ea typeface="Times New Roman" panose="02020603050405020304" pitchFamily="18" charset="0"/>
              </a:rPr>
              <a:t>d’une partie fixe nommée « dérive » qui assure la stabilité de route ;</a:t>
            </a:r>
          </a:p>
          <a:p>
            <a:pPr marL="285750" indent="-285750" algn="just">
              <a:spcBef>
                <a:spcPts val="300"/>
              </a:spcBef>
              <a:spcAft>
                <a:spcPts val="0"/>
              </a:spcAft>
              <a:buFont typeface="Arial" panose="020B0604020202020204" pitchFamily="34" charset="0"/>
              <a:buChar char="•"/>
            </a:pPr>
            <a:r>
              <a:rPr lang="fr-FR" sz="1800" dirty="0">
                <a:effectLst/>
                <a:ea typeface="Times New Roman" panose="02020603050405020304" pitchFamily="18" charset="0"/>
              </a:rPr>
              <a:t>d’une partie mobile appelée « gouverne de direction » qui permet d’effectuer les </a:t>
            </a:r>
            <a:r>
              <a:rPr lang="fr-FR" sz="1800" dirty="0">
                <a:solidFill>
                  <a:srgbClr val="000000"/>
                </a:solidFill>
                <a:effectLst/>
                <a:ea typeface="DejaVu Sans" panose="020B0603030804020204" pitchFamily="34" charset="0"/>
              </a:rPr>
              <a:t>manœuvres autour de l’axe de lacet.</a:t>
            </a:r>
            <a:endParaRPr lang="fr-FR" dirty="0"/>
          </a:p>
        </p:txBody>
      </p:sp>
      <p:sp>
        <p:nvSpPr>
          <p:cNvPr id="9" name="ZoneTexte 8">
            <a:extLst>
              <a:ext uri="{FF2B5EF4-FFF2-40B4-BE49-F238E27FC236}">
                <a16:creationId xmlns:a16="http://schemas.microsoft.com/office/drawing/2014/main" id="{6AB1507C-49C6-57B4-A822-6E0D08F2CCAE}"/>
              </a:ext>
            </a:extLst>
          </p:cNvPr>
          <p:cNvSpPr txBox="1"/>
          <p:nvPr/>
        </p:nvSpPr>
        <p:spPr>
          <a:xfrm>
            <a:off x="4803205" y="1138782"/>
            <a:ext cx="2934158" cy="369332"/>
          </a:xfrm>
          <a:prstGeom prst="rect">
            <a:avLst/>
          </a:prstGeom>
          <a:noFill/>
        </p:spPr>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Empennage vertical</a:t>
            </a:r>
            <a:endParaRPr lang="fr-FR" dirty="0"/>
          </a:p>
        </p:txBody>
      </p:sp>
      <p:sp>
        <p:nvSpPr>
          <p:cNvPr id="10" name="ZoneTexte 9">
            <a:extLst>
              <a:ext uri="{FF2B5EF4-FFF2-40B4-BE49-F238E27FC236}">
                <a16:creationId xmlns:a16="http://schemas.microsoft.com/office/drawing/2014/main" id="{94E013BD-4F84-E892-3955-D7350DD7D732}"/>
              </a:ext>
            </a:extLst>
          </p:cNvPr>
          <p:cNvSpPr txBox="1"/>
          <p:nvPr/>
        </p:nvSpPr>
        <p:spPr>
          <a:xfrm>
            <a:off x="5097595" y="238344"/>
            <a:ext cx="1996807" cy="281103"/>
          </a:xfrm>
          <a:prstGeom prst="rect">
            <a:avLst/>
          </a:prstGeom>
          <a:noFill/>
        </p:spPr>
        <p:txBody>
          <a:bodyPr wrap="square">
            <a:spAutoFit/>
          </a:bodyPr>
          <a:lstStyle/>
          <a:p>
            <a:pPr lvl="0" algn="just">
              <a:lnSpc>
                <a:spcPts val="1400"/>
              </a:lnSpc>
              <a:spcBef>
                <a:spcPts val="6300"/>
              </a:spcBef>
              <a:spcAft>
                <a:spcPts val="940"/>
              </a:spcAft>
              <a:buClr>
                <a:srgbClr val="000000"/>
              </a:buClr>
              <a:buSzPts val="1400"/>
              <a:tabLst>
                <a:tab pos="51054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GENERALITES</a:t>
            </a:r>
          </a:p>
        </p:txBody>
      </p:sp>
    </p:spTree>
    <p:extLst>
      <p:ext uri="{BB962C8B-B14F-4D97-AF65-F5344CB8AC3E}">
        <p14:creationId xmlns:p14="http://schemas.microsoft.com/office/powerpoint/2010/main" val="1767647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1C67EA-EAFD-4741-DF85-D24BF1C3AC59}"/>
              </a:ext>
            </a:extLst>
          </p:cNvPr>
          <p:cNvSpPr>
            <a:spLocks noGrp="1"/>
          </p:cNvSpPr>
          <p:nvPr>
            <p:ph type="title"/>
          </p:nvPr>
        </p:nvSpPr>
        <p:spPr>
          <a:xfrm>
            <a:off x="3815967" y="232923"/>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5" name="ZoneTexte 4">
            <a:extLst>
              <a:ext uri="{FF2B5EF4-FFF2-40B4-BE49-F238E27FC236}">
                <a16:creationId xmlns:a16="http://schemas.microsoft.com/office/drawing/2014/main" id="{29843B8A-208A-C82C-6498-C7F08CEFCE08}"/>
              </a:ext>
            </a:extLst>
          </p:cNvPr>
          <p:cNvSpPr txBox="1"/>
          <p:nvPr/>
        </p:nvSpPr>
        <p:spPr>
          <a:xfrm>
            <a:off x="562777" y="1827391"/>
            <a:ext cx="10872731" cy="9618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300"/>
              </a:spcBef>
              <a:spcAft>
                <a:spcPts val="0"/>
              </a:spcAft>
            </a:pPr>
            <a:r>
              <a:rPr lang="fr-FR" sz="1800" dirty="0">
                <a:effectLst/>
                <a:ea typeface="Times New Roman" panose="02020603050405020304" pitchFamily="18" charset="0"/>
              </a:rPr>
              <a:t>Pour certaines valeurs d’incidence, une zone tourbillonnaire peut apparaître au bord de fuite d’une gouverne positionnée au neutre aérodynamique. </a:t>
            </a:r>
          </a:p>
          <a:p>
            <a:pPr algn="just">
              <a:spcBef>
                <a:spcPts val="300"/>
              </a:spcBef>
              <a:spcAft>
                <a:spcPts val="0"/>
              </a:spcAft>
            </a:pPr>
            <a:r>
              <a:rPr lang="fr-FR" sz="1800" dirty="0">
                <a:effectLst/>
                <a:ea typeface="Times New Roman" panose="02020603050405020304" pitchFamily="18" charset="0"/>
              </a:rPr>
              <a:t>On peut y remédier de plusieurs façons :</a:t>
            </a:r>
          </a:p>
        </p:txBody>
      </p:sp>
      <p:pic>
        <p:nvPicPr>
          <p:cNvPr id="6" name="Espace réservé du contenu 5">
            <a:extLst>
              <a:ext uri="{FF2B5EF4-FFF2-40B4-BE49-F238E27FC236}">
                <a16:creationId xmlns:a16="http://schemas.microsoft.com/office/drawing/2014/main" id="{73A5C3A4-EB13-151F-CBAD-419D662B24C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1159" r="13945"/>
          <a:stretch/>
        </p:blipFill>
        <p:spPr bwMode="auto">
          <a:xfrm>
            <a:off x="2211368" y="3505290"/>
            <a:ext cx="7313170" cy="2228223"/>
          </a:xfrm>
          <a:prstGeom prst="rect">
            <a:avLst/>
          </a:prstGeom>
          <a:ln/>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D6F2ED3A-4518-72CB-DEC2-69F0BA6D263C}"/>
              </a:ext>
            </a:extLst>
          </p:cNvPr>
          <p:cNvSpPr txBox="1"/>
          <p:nvPr/>
        </p:nvSpPr>
        <p:spPr>
          <a:xfrm>
            <a:off x="4844667" y="764650"/>
            <a:ext cx="2668836" cy="261867"/>
          </a:xfrm>
          <a:prstGeom prst="rect">
            <a:avLst/>
          </a:prstGeom>
          <a:noFill/>
        </p:spPr>
        <p:txBody>
          <a:bodyPr wrap="square">
            <a:spAutoFit/>
          </a:bodyPr>
          <a:lstStyle/>
          <a:p>
            <a:pPr lvl="0" algn="just">
              <a:lnSpc>
                <a:spcPts val="1200"/>
              </a:lnSpc>
              <a:spcBef>
                <a:spcPts val="3300"/>
              </a:spcBef>
              <a:spcAft>
                <a:spcPts val="725"/>
              </a:spcAft>
              <a:buClr>
                <a:srgbClr val="000000"/>
              </a:buClr>
              <a:buSzPts val="1200"/>
              <a:tabLst>
                <a:tab pos="65786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Zone d’inefficacité</a:t>
            </a:r>
          </a:p>
        </p:txBody>
      </p:sp>
    </p:spTree>
    <p:extLst>
      <p:ext uri="{BB962C8B-B14F-4D97-AF65-F5344CB8AC3E}">
        <p14:creationId xmlns:p14="http://schemas.microsoft.com/office/powerpoint/2010/main" val="129506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166B2F15-1145-9DB4-7A36-F15B2E09B5C2}"/>
              </a:ext>
            </a:extLst>
          </p:cNvPr>
          <p:cNvPicPr>
            <a:picLocks noGrp="1" noChangeAspect="1"/>
          </p:cNvPicPr>
          <p:nvPr>
            <p:ph idx="1"/>
          </p:nvPr>
        </p:nvPicPr>
        <p:blipFill>
          <a:blip r:embed="rId2"/>
          <a:stretch>
            <a:fillRect/>
          </a:stretch>
        </p:blipFill>
        <p:spPr>
          <a:xfrm>
            <a:off x="2292427" y="2769190"/>
            <a:ext cx="6818523" cy="1319619"/>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6CEFBE44-8EBB-C886-F335-BAB8C2ECDB9F}"/>
              </a:ext>
            </a:extLst>
          </p:cNvPr>
          <p:cNvSpPr txBox="1"/>
          <p:nvPr/>
        </p:nvSpPr>
        <p:spPr>
          <a:xfrm>
            <a:off x="3700749" y="4433421"/>
            <a:ext cx="4178148" cy="267189"/>
          </a:xfrm>
          <a:prstGeom prst="rect">
            <a:avLst/>
          </a:prstGeom>
          <a:noFill/>
        </p:spPr>
        <p:txBody>
          <a:bodyPr wrap="square">
            <a:spAutoFit/>
          </a:bodyPr>
          <a:lstStyle/>
          <a:p>
            <a:pPr algn="l">
              <a:lnSpc>
                <a:spcPts val="1200"/>
              </a:lnSpc>
              <a:spcBef>
                <a:spcPts val="3300"/>
              </a:spcBef>
              <a:spcAft>
                <a:spcPts val="1500"/>
              </a:spcAft>
            </a:pPr>
            <a:r>
              <a:rPr lang="fr-FR" sz="1800" b="1" dirty="0">
                <a:effectLst/>
                <a:ea typeface="Times New Roman" panose="02020603050405020304" pitchFamily="18" charset="0"/>
              </a:rPr>
              <a:t>Remède: Intercepteur au bord de fuite</a:t>
            </a:r>
          </a:p>
        </p:txBody>
      </p:sp>
      <p:sp>
        <p:nvSpPr>
          <p:cNvPr id="8" name="Titre 1">
            <a:extLst>
              <a:ext uri="{FF2B5EF4-FFF2-40B4-BE49-F238E27FC236}">
                <a16:creationId xmlns:a16="http://schemas.microsoft.com/office/drawing/2014/main" id="{9ECB9843-B057-0622-CC53-BF5D0AD92C21}"/>
              </a:ext>
            </a:extLst>
          </p:cNvPr>
          <p:cNvSpPr>
            <a:spLocks noGrp="1"/>
          </p:cNvSpPr>
          <p:nvPr>
            <p:ph type="title"/>
          </p:nvPr>
        </p:nvSpPr>
        <p:spPr>
          <a:xfrm>
            <a:off x="3815967" y="232923"/>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9" name="ZoneTexte 8">
            <a:extLst>
              <a:ext uri="{FF2B5EF4-FFF2-40B4-BE49-F238E27FC236}">
                <a16:creationId xmlns:a16="http://schemas.microsoft.com/office/drawing/2014/main" id="{14925C8C-18A1-514E-D7CC-AD2A7713B8D0}"/>
              </a:ext>
            </a:extLst>
          </p:cNvPr>
          <p:cNvSpPr txBox="1"/>
          <p:nvPr/>
        </p:nvSpPr>
        <p:spPr>
          <a:xfrm>
            <a:off x="4844667" y="764650"/>
            <a:ext cx="2668836" cy="261867"/>
          </a:xfrm>
          <a:prstGeom prst="rect">
            <a:avLst/>
          </a:prstGeom>
          <a:noFill/>
        </p:spPr>
        <p:txBody>
          <a:bodyPr wrap="square">
            <a:spAutoFit/>
          </a:bodyPr>
          <a:lstStyle/>
          <a:p>
            <a:pPr lvl="0" algn="just">
              <a:lnSpc>
                <a:spcPts val="1200"/>
              </a:lnSpc>
              <a:spcBef>
                <a:spcPts val="3300"/>
              </a:spcBef>
              <a:spcAft>
                <a:spcPts val="725"/>
              </a:spcAft>
              <a:buClr>
                <a:srgbClr val="000000"/>
              </a:buClr>
              <a:buSzPts val="1200"/>
              <a:tabLst>
                <a:tab pos="65786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Zone d’inefficacité</a:t>
            </a:r>
          </a:p>
        </p:txBody>
      </p:sp>
    </p:spTree>
    <p:extLst>
      <p:ext uri="{BB962C8B-B14F-4D97-AF65-F5344CB8AC3E}">
        <p14:creationId xmlns:p14="http://schemas.microsoft.com/office/powerpoint/2010/main" val="2172067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ED27E315-48C6-5394-2E89-79D24D7241EE}"/>
              </a:ext>
            </a:extLst>
          </p:cNvPr>
          <p:cNvPicPr>
            <a:picLocks noGrp="1" noChangeAspect="1"/>
          </p:cNvPicPr>
          <p:nvPr>
            <p:ph idx="1"/>
          </p:nvPr>
        </p:nvPicPr>
        <p:blipFill>
          <a:blip r:embed="rId2"/>
          <a:stretch>
            <a:fillRect/>
          </a:stretch>
        </p:blipFill>
        <p:spPr>
          <a:xfrm>
            <a:off x="1444649" y="1449123"/>
            <a:ext cx="8024741" cy="4084149"/>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FF1B8D55-17FA-BFEA-3C6C-7EDCE8EC9C35}"/>
              </a:ext>
            </a:extLst>
          </p:cNvPr>
          <p:cNvSpPr txBox="1"/>
          <p:nvPr/>
        </p:nvSpPr>
        <p:spPr>
          <a:xfrm>
            <a:off x="2288753" y="982066"/>
            <a:ext cx="10039120" cy="267189"/>
          </a:xfrm>
          <a:prstGeom prst="rect">
            <a:avLst/>
          </a:prstGeom>
          <a:noFill/>
        </p:spPr>
        <p:txBody>
          <a:bodyPr wrap="square">
            <a:spAutoFit/>
          </a:bodyPr>
          <a:lstStyle/>
          <a:p>
            <a:pPr>
              <a:lnSpc>
                <a:spcPts val="1200"/>
              </a:lnSpc>
            </a:pPr>
            <a:r>
              <a:rPr lang="fr-FR" sz="1800" b="1" dirty="0">
                <a:effectLst/>
                <a:ea typeface="Times New Roman" panose="02020603050405020304" pitchFamily="18" charset="0"/>
              </a:rPr>
              <a:t>Remède: </a:t>
            </a: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Générateurs de tourbillons </a:t>
            </a: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(Vortex) positionnés devant les gouvernes</a:t>
            </a:r>
            <a:endParaRPr lang="fr-FR" sz="1800" dirty="0">
              <a:effectLst/>
              <a:latin typeface="Times New Roman" panose="02020603050405020304" pitchFamily="18" charset="0"/>
              <a:ea typeface="Times New Roman" panose="02020603050405020304" pitchFamily="18" charset="0"/>
            </a:endParaRPr>
          </a:p>
        </p:txBody>
      </p:sp>
      <p:sp>
        <p:nvSpPr>
          <p:cNvPr id="9" name="ZoneTexte 8">
            <a:extLst>
              <a:ext uri="{FF2B5EF4-FFF2-40B4-BE49-F238E27FC236}">
                <a16:creationId xmlns:a16="http://schemas.microsoft.com/office/drawing/2014/main" id="{9D5A8412-1CAC-5CC9-687B-6004CE826C3C}"/>
              </a:ext>
            </a:extLst>
          </p:cNvPr>
          <p:cNvSpPr txBox="1"/>
          <p:nvPr/>
        </p:nvSpPr>
        <p:spPr>
          <a:xfrm>
            <a:off x="616254" y="6000329"/>
            <a:ext cx="1095949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Ce défaut peut aussi apparaître si une gouverne est « masquée » par une surface</a:t>
            </a:r>
          </a:p>
          <a:p>
            <a:r>
              <a:rPr lang="fr-FR" dirty="0">
                <a:solidFill>
                  <a:srgbClr val="000000"/>
                </a:solidFill>
                <a:ea typeface="DejaVu Sans" panose="020B0603030804020204" pitchFamily="34" charset="0"/>
              </a:rPr>
              <a:t>E</a:t>
            </a:r>
            <a:r>
              <a:rPr lang="fr-FR" sz="1800" dirty="0">
                <a:solidFill>
                  <a:srgbClr val="000000"/>
                </a:solidFill>
                <a:effectLst/>
                <a:ea typeface="DejaVu Sans" panose="020B0603030804020204" pitchFamily="34" charset="0"/>
              </a:rPr>
              <a:t>xemple : direction perturbée par le fuselage ou profondeur perturbée par la voilure.</a:t>
            </a:r>
            <a:endParaRPr lang="fr-FR" dirty="0"/>
          </a:p>
        </p:txBody>
      </p:sp>
      <p:sp>
        <p:nvSpPr>
          <p:cNvPr id="10" name="Titre 1">
            <a:extLst>
              <a:ext uri="{FF2B5EF4-FFF2-40B4-BE49-F238E27FC236}">
                <a16:creationId xmlns:a16="http://schemas.microsoft.com/office/drawing/2014/main" id="{5A89484B-62C1-7A5E-BBBE-72874F04E4FF}"/>
              </a:ext>
            </a:extLst>
          </p:cNvPr>
          <p:cNvSpPr>
            <a:spLocks noGrp="1"/>
          </p:cNvSpPr>
          <p:nvPr>
            <p:ph type="title"/>
          </p:nvPr>
        </p:nvSpPr>
        <p:spPr>
          <a:xfrm>
            <a:off x="3815967" y="232923"/>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11" name="ZoneTexte 10">
            <a:extLst>
              <a:ext uri="{FF2B5EF4-FFF2-40B4-BE49-F238E27FC236}">
                <a16:creationId xmlns:a16="http://schemas.microsoft.com/office/drawing/2014/main" id="{24B9D695-FD4B-6869-04F9-1ED7499A5670}"/>
              </a:ext>
            </a:extLst>
          </p:cNvPr>
          <p:cNvSpPr txBox="1"/>
          <p:nvPr/>
        </p:nvSpPr>
        <p:spPr>
          <a:xfrm>
            <a:off x="4844667" y="764650"/>
            <a:ext cx="2668836" cy="261867"/>
          </a:xfrm>
          <a:prstGeom prst="rect">
            <a:avLst/>
          </a:prstGeom>
          <a:noFill/>
        </p:spPr>
        <p:txBody>
          <a:bodyPr wrap="square">
            <a:spAutoFit/>
          </a:bodyPr>
          <a:lstStyle/>
          <a:p>
            <a:pPr lvl="0" algn="just">
              <a:lnSpc>
                <a:spcPts val="1200"/>
              </a:lnSpc>
              <a:spcBef>
                <a:spcPts val="3300"/>
              </a:spcBef>
              <a:spcAft>
                <a:spcPts val="725"/>
              </a:spcAft>
              <a:buClr>
                <a:srgbClr val="000000"/>
              </a:buClr>
              <a:buSzPts val="1200"/>
              <a:tabLst>
                <a:tab pos="65786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Zone d’inefficacité</a:t>
            </a:r>
          </a:p>
        </p:txBody>
      </p:sp>
    </p:spTree>
    <p:extLst>
      <p:ext uri="{BB962C8B-B14F-4D97-AF65-F5344CB8AC3E}">
        <p14:creationId xmlns:p14="http://schemas.microsoft.com/office/powerpoint/2010/main" val="204621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1C4D2C4-3E9E-5DE6-3B5A-9FF2CA3D9B00}"/>
              </a:ext>
            </a:extLst>
          </p:cNvPr>
          <p:cNvSpPr txBox="1"/>
          <p:nvPr/>
        </p:nvSpPr>
        <p:spPr>
          <a:xfrm>
            <a:off x="5108612" y="782198"/>
            <a:ext cx="1974774" cy="261867"/>
          </a:xfrm>
          <a:prstGeom prst="rect">
            <a:avLst/>
          </a:prstGeom>
          <a:noFill/>
        </p:spPr>
        <p:txBody>
          <a:bodyPr wrap="square">
            <a:spAutoFit/>
          </a:bodyPr>
          <a:lstStyle/>
          <a:p>
            <a:pPr lvl="0" algn="just">
              <a:lnSpc>
                <a:spcPts val="1200"/>
              </a:lnSpc>
              <a:spcBef>
                <a:spcPts val="3300"/>
              </a:spcBef>
              <a:spcAft>
                <a:spcPts val="705"/>
              </a:spcAft>
              <a:buClr>
                <a:srgbClr val="000000"/>
              </a:buClr>
              <a:buSzPts val="1200"/>
              <a:tabLst>
                <a:tab pos="48323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Lacet inverse</a:t>
            </a:r>
          </a:p>
        </p:txBody>
      </p:sp>
      <p:sp>
        <p:nvSpPr>
          <p:cNvPr id="6" name="Titre 1">
            <a:extLst>
              <a:ext uri="{FF2B5EF4-FFF2-40B4-BE49-F238E27FC236}">
                <a16:creationId xmlns:a16="http://schemas.microsoft.com/office/drawing/2014/main" id="{8B37D997-A4F3-33E2-CE60-291209B8DC67}"/>
              </a:ext>
            </a:extLst>
          </p:cNvPr>
          <p:cNvSpPr>
            <a:spLocks noGrp="1"/>
          </p:cNvSpPr>
          <p:nvPr>
            <p:ph type="title"/>
          </p:nvPr>
        </p:nvSpPr>
        <p:spPr>
          <a:xfrm>
            <a:off x="3815967" y="232923"/>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16" name="ZoneTexte 15">
            <a:extLst>
              <a:ext uri="{FF2B5EF4-FFF2-40B4-BE49-F238E27FC236}">
                <a16:creationId xmlns:a16="http://schemas.microsoft.com/office/drawing/2014/main" id="{061955D2-F05D-5C2A-6E32-A97B2135A7B1}"/>
              </a:ext>
            </a:extLst>
          </p:cNvPr>
          <p:cNvSpPr txBox="1"/>
          <p:nvPr/>
        </p:nvSpPr>
        <p:spPr>
          <a:xfrm>
            <a:off x="1029617" y="1203991"/>
            <a:ext cx="10372839"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solidFill>
                  <a:srgbClr val="000000"/>
                </a:solidFill>
                <a:effectLst/>
                <a:ea typeface="DejaVu Sans" panose="020B0603030804020204" pitchFamily="34" charset="0"/>
              </a:rPr>
              <a:t>Ce défaut est lié aux ailerons, lors d’un braquage, l’aileron qui se baisse (aile haute) traîne plus que celui qui se lève (aile basse).</a:t>
            </a:r>
          </a:p>
          <a:p>
            <a:r>
              <a:rPr lang="fr-FR" b="0" i="0" u="none" strike="noStrike" dirty="0">
                <a:effectLst/>
                <a:ea typeface="Times New Roman" panose="02020603050405020304" pitchFamily="18" charset="0"/>
                <a:cs typeface="Times New Roman" panose="02020603050405020304" pitchFamily="18" charset="0"/>
              </a:rPr>
              <a:t>Plusieurs palliatifs à ce défaut</a:t>
            </a:r>
            <a:endParaRPr lang="fr-FR" dirty="0"/>
          </a:p>
        </p:txBody>
      </p:sp>
      <p:pic>
        <p:nvPicPr>
          <p:cNvPr id="9" name="Picture 2" descr="FAQ de fr.rec.aviation">
            <a:extLst>
              <a:ext uri="{FF2B5EF4-FFF2-40B4-BE49-F238E27FC236}">
                <a16:creationId xmlns:a16="http://schemas.microsoft.com/office/drawing/2014/main" id="{F5B28C6E-076F-9546-3B93-CA65D3CC7D0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26555"/>
          <a:stretch/>
        </p:blipFill>
        <p:spPr bwMode="auto">
          <a:xfrm>
            <a:off x="7458421" y="3823422"/>
            <a:ext cx="3223314" cy="2367377"/>
          </a:xfrm>
          <a:prstGeom prst="rect">
            <a:avLst/>
          </a:prstGeom>
        </p:spPr>
        <p:style>
          <a:lnRef idx="2">
            <a:schemeClr val="accent2"/>
          </a:lnRef>
          <a:fillRef idx="1">
            <a:schemeClr val="lt1"/>
          </a:fillRef>
          <a:effectRef idx="0">
            <a:schemeClr val="accent2"/>
          </a:effectRef>
          <a:fontRef idx="minor">
            <a:schemeClr val="dk1"/>
          </a:fontRef>
        </p:style>
      </p:pic>
      <p:pic>
        <p:nvPicPr>
          <p:cNvPr id="5124" name="Picture 4" descr="AERODYNAMIQUE ET MECANIQUE DU VOL">
            <a:extLst>
              <a:ext uri="{FF2B5EF4-FFF2-40B4-BE49-F238E27FC236}">
                <a16:creationId xmlns:a16="http://schemas.microsoft.com/office/drawing/2014/main" id="{A10FA618-61E9-349C-707C-FF436D544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617" y="3105217"/>
            <a:ext cx="4368648" cy="3223314"/>
          </a:xfrm>
          <a:prstGeom prst="rect">
            <a:avLst/>
          </a:prstGeom>
        </p:spPr>
        <p:style>
          <a:lnRef idx="2">
            <a:schemeClr val="accent2"/>
          </a:lnRef>
          <a:fillRef idx="1">
            <a:schemeClr val="lt1"/>
          </a:fillRef>
          <a:effectRef idx="0">
            <a:schemeClr val="accent2"/>
          </a:effectRef>
          <a:fontRef idx="minor">
            <a:schemeClr val="dk1"/>
          </a:fontRef>
        </p:style>
      </p:pic>
      <p:pic>
        <p:nvPicPr>
          <p:cNvPr id="8" name="Picture 2" descr="FAQ de fr.rec.aviation">
            <a:extLst>
              <a:ext uri="{FF2B5EF4-FFF2-40B4-BE49-F238E27FC236}">
                <a16:creationId xmlns:a16="http://schemas.microsoft.com/office/drawing/2014/main" id="{260C8118-C1FC-87DA-87F6-FEE9198FD1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045"/>
          <a:stretch/>
        </p:blipFill>
        <p:spPr bwMode="auto">
          <a:xfrm>
            <a:off x="6764375" y="2321856"/>
            <a:ext cx="4265584" cy="110714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446465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17">
            <a:extLst>
              <a:ext uri="{FF2B5EF4-FFF2-40B4-BE49-F238E27FC236}">
                <a16:creationId xmlns:a16="http://schemas.microsoft.com/office/drawing/2014/main" id="{7C4F45B0-616E-D560-1617-7E5202C32C6F}"/>
              </a:ext>
            </a:extLst>
          </p:cNvPr>
          <p:cNvPicPr>
            <a:picLocks noGrp="1" noChangeAspect="1"/>
          </p:cNvPicPr>
          <p:nvPr>
            <p:ph idx="1"/>
          </p:nvPr>
        </p:nvPicPr>
        <p:blipFill rotWithShape="1">
          <a:blip r:embed="rId2"/>
          <a:srcRect b="56633"/>
          <a:stretch/>
        </p:blipFill>
        <p:spPr>
          <a:xfrm>
            <a:off x="1244279" y="4392575"/>
            <a:ext cx="8932264" cy="1887040"/>
          </a:xfrm>
        </p:spPr>
        <p:style>
          <a:lnRef idx="2">
            <a:schemeClr val="accent2"/>
          </a:lnRef>
          <a:fillRef idx="1">
            <a:schemeClr val="lt1"/>
          </a:fillRef>
          <a:effectRef idx="0">
            <a:schemeClr val="accent2"/>
          </a:effectRef>
          <a:fontRef idx="minor">
            <a:schemeClr val="dk1"/>
          </a:fontRef>
        </p:style>
      </p:pic>
      <p:pic>
        <p:nvPicPr>
          <p:cNvPr id="7170" name="Picture 2">
            <a:extLst>
              <a:ext uri="{FF2B5EF4-FFF2-40B4-BE49-F238E27FC236}">
                <a16:creationId xmlns:a16="http://schemas.microsoft.com/office/drawing/2014/main" id="{E04F59D4-6104-82ED-0747-0A3291781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795" y="2251056"/>
            <a:ext cx="3486150" cy="79057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4630BDDC-8B13-BAE2-045C-4990BE7ACB3F}"/>
              </a:ext>
            </a:extLst>
          </p:cNvPr>
          <p:cNvSpPr txBox="1"/>
          <p:nvPr/>
        </p:nvSpPr>
        <p:spPr>
          <a:xfrm>
            <a:off x="885940" y="2228671"/>
            <a:ext cx="6797407"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L'aileron relevé pivote sur une charnière décalée. </a:t>
            </a:r>
          </a:p>
          <a:p>
            <a:pPr algn="just"/>
            <a:r>
              <a:rPr lang="fr-FR" dirty="0"/>
              <a:t>Le bord d'attaque de l'aileron est maintenant poussé dans le flux d'air, créant une traînée et réduisant le lacet défavorable. </a:t>
            </a:r>
          </a:p>
          <a:p>
            <a:pPr algn="just"/>
            <a:r>
              <a:rPr lang="fr-FR" dirty="0"/>
              <a:t>Dans ce cas, les ailerons frisés utilisent la traînée de forme pour contrer la traînée induite.</a:t>
            </a:r>
          </a:p>
        </p:txBody>
      </p:sp>
      <p:sp>
        <p:nvSpPr>
          <p:cNvPr id="10" name="ZoneTexte 9">
            <a:extLst>
              <a:ext uri="{FF2B5EF4-FFF2-40B4-BE49-F238E27FC236}">
                <a16:creationId xmlns:a16="http://schemas.microsoft.com/office/drawing/2014/main" id="{9ECA62BF-D1B3-B9CC-975F-7EAE468A6FE1}"/>
              </a:ext>
            </a:extLst>
          </p:cNvPr>
          <p:cNvSpPr txBox="1"/>
          <p:nvPr/>
        </p:nvSpPr>
        <p:spPr>
          <a:xfrm>
            <a:off x="3815967" y="858296"/>
            <a:ext cx="4200642" cy="26718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ts val="1200"/>
              </a:lnSpc>
              <a:spcBef>
                <a:spcPts val="3300"/>
              </a:spcBef>
              <a:spcAft>
                <a:spcPts val="705"/>
              </a:spcAft>
              <a:buClr>
                <a:srgbClr val="000000"/>
              </a:buClr>
              <a:buSzPts val="1200"/>
              <a:tabLst>
                <a:tab pos="483235" algn="l"/>
              </a:tabLst>
            </a:pPr>
            <a:r>
              <a:rPr lang="fr-FR" sz="1800" b="1" u="none" strike="noStrike" spc="0" dirty="0">
                <a:effectLst/>
                <a:ea typeface="Times New Roman" panose="02020603050405020304" pitchFamily="18" charset="0"/>
                <a:cs typeface="Times New Roman" panose="02020603050405020304" pitchFamily="18" charset="0"/>
              </a:rPr>
              <a:t>Remèdes lacet inverse: </a:t>
            </a:r>
            <a:r>
              <a:rPr lang="fr-FR" b="1" dirty="0"/>
              <a:t>ailerons frisés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11" name="Titre 1">
            <a:extLst>
              <a:ext uri="{FF2B5EF4-FFF2-40B4-BE49-F238E27FC236}">
                <a16:creationId xmlns:a16="http://schemas.microsoft.com/office/drawing/2014/main" id="{18EC7996-9436-FF26-BDF6-C8F79FCF2B1E}"/>
              </a:ext>
            </a:extLst>
          </p:cNvPr>
          <p:cNvSpPr>
            <a:spLocks noGrp="1"/>
          </p:cNvSpPr>
          <p:nvPr>
            <p:ph type="title"/>
          </p:nvPr>
        </p:nvSpPr>
        <p:spPr>
          <a:xfrm>
            <a:off x="3815967" y="232923"/>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Tree>
    <p:extLst>
      <p:ext uri="{BB962C8B-B14F-4D97-AF65-F5344CB8AC3E}">
        <p14:creationId xmlns:p14="http://schemas.microsoft.com/office/powerpoint/2010/main" val="2046755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17">
            <a:extLst>
              <a:ext uri="{FF2B5EF4-FFF2-40B4-BE49-F238E27FC236}">
                <a16:creationId xmlns:a16="http://schemas.microsoft.com/office/drawing/2014/main" id="{7C4F45B0-616E-D560-1617-7E5202C32C6F}"/>
              </a:ext>
            </a:extLst>
          </p:cNvPr>
          <p:cNvPicPr>
            <a:picLocks noGrp="1" noChangeAspect="1"/>
          </p:cNvPicPr>
          <p:nvPr>
            <p:ph idx="1"/>
          </p:nvPr>
        </p:nvPicPr>
        <p:blipFill rotWithShape="1">
          <a:blip r:embed="rId2"/>
          <a:srcRect t="51333"/>
          <a:stretch/>
        </p:blipFill>
        <p:spPr>
          <a:xfrm>
            <a:off x="1233261" y="2370166"/>
            <a:ext cx="8932264" cy="2117667"/>
          </a:xfrm>
        </p:spPr>
        <p:style>
          <a:lnRef idx="2">
            <a:schemeClr val="accent2"/>
          </a:lnRef>
          <a:fillRef idx="1">
            <a:schemeClr val="lt1"/>
          </a:fillRef>
          <a:effectRef idx="0">
            <a:schemeClr val="accent2"/>
          </a:effectRef>
          <a:fontRef idx="minor">
            <a:schemeClr val="dk1"/>
          </a:fontRef>
        </p:style>
      </p:pic>
      <p:sp>
        <p:nvSpPr>
          <p:cNvPr id="8" name="Titre 1">
            <a:extLst>
              <a:ext uri="{FF2B5EF4-FFF2-40B4-BE49-F238E27FC236}">
                <a16:creationId xmlns:a16="http://schemas.microsoft.com/office/drawing/2014/main" id="{FAD5BB89-0BFD-2FA0-33BE-8AD3570EFE1E}"/>
              </a:ext>
            </a:extLst>
          </p:cNvPr>
          <p:cNvSpPr>
            <a:spLocks noGrp="1"/>
          </p:cNvSpPr>
          <p:nvPr>
            <p:ph type="title"/>
          </p:nvPr>
        </p:nvSpPr>
        <p:spPr>
          <a:xfrm>
            <a:off x="3815967" y="232923"/>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10" name="ZoneTexte 9">
            <a:extLst>
              <a:ext uri="{FF2B5EF4-FFF2-40B4-BE49-F238E27FC236}">
                <a16:creationId xmlns:a16="http://schemas.microsoft.com/office/drawing/2014/main" id="{F03FC552-902F-74DA-3A6E-C1711FF274AC}"/>
              </a:ext>
            </a:extLst>
          </p:cNvPr>
          <p:cNvSpPr txBox="1"/>
          <p:nvPr/>
        </p:nvSpPr>
        <p:spPr>
          <a:xfrm>
            <a:off x="3913453" y="782198"/>
            <a:ext cx="4117844" cy="3755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Remèdes lacet inverse : ailerons à fente</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6498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FDFB31B7-FBF3-42B7-4B91-EB440A9DB343}"/>
              </a:ext>
            </a:extLst>
          </p:cNvPr>
          <p:cNvPicPr>
            <a:picLocks noGrp="1" noChangeAspect="1"/>
          </p:cNvPicPr>
          <p:nvPr>
            <p:ph idx="1"/>
          </p:nvPr>
        </p:nvPicPr>
        <p:blipFill>
          <a:blip r:embed="rId2"/>
          <a:stretch>
            <a:fillRect/>
          </a:stretch>
        </p:blipFill>
        <p:spPr>
          <a:xfrm>
            <a:off x="3378167" y="1440034"/>
            <a:ext cx="5435663" cy="4351338"/>
          </a:xfrm>
        </p:spPr>
        <p:style>
          <a:lnRef idx="2">
            <a:schemeClr val="accent2"/>
          </a:lnRef>
          <a:fillRef idx="1">
            <a:schemeClr val="lt1"/>
          </a:fillRef>
          <a:effectRef idx="0">
            <a:schemeClr val="accent2"/>
          </a:effectRef>
          <a:fontRef idx="minor">
            <a:schemeClr val="dk1"/>
          </a:fontRef>
        </p:style>
      </p:pic>
      <p:sp>
        <p:nvSpPr>
          <p:cNvPr id="9" name="Titre 1">
            <a:extLst>
              <a:ext uri="{FF2B5EF4-FFF2-40B4-BE49-F238E27FC236}">
                <a16:creationId xmlns:a16="http://schemas.microsoft.com/office/drawing/2014/main" id="{916679DB-BCD2-E6F4-D710-FE9405C24F72}"/>
              </a:ext>
            </a:extLst>
          </p:cNvPr>
          <p:cNvSpPr>
            <a:spLocks noGrp="1"/>
          </p:cNvSpPr>
          <p:nvPr>
            <p:ph type="title"/>
          </p:nvPr>
        </p:nvSpPr>
        <p:spPr>
          <a:xfrm>
            <a:off x="3815967" y="232923"/>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6" name="ZoneTexte 5">
            <a:extLst>
              <a:ext uri="{FF2B5EF4-FFF2-40B4-BE49-F238E27FC236}">
                <a16:creationId xmlns:a16="http://schemas.microsoft.com/office/drawing/2014/main" id="{1D00324A-EE0C-5E8D-B53F-B219C4CC2A10}"/>
              </a:ext>
            </a:extLst>
          </p:cNvPr>
          <p:cNvSpPr txBox="1"/>
          <p:nvPr/>
        </p:nvSpPr>
        <p:spPr>
          <a:xfrm>
            <a:off x="3274475" y="782198"/>
            <a:ext cx="5472918" cy="3755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Remèdes lacet inverse : braquage différentiel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4150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4A3276B-8758-CF71-C49E-028B95833E1C}"/>
              </a:ext>
            </a:extLst>
          </p:cNvPr>
          <p:cNvPicPr>
            <a:picLocks noGrp="1" noChangeAspect="1"/>
          </p:cNvPicPr>
          <p:nvPr>
            <p:ph idx="1"/>
          </p:nvPr>
        </p:nvPicPr>
        <p:blipFill>
          <a:blip r:embed="rId2"/>
          <a:stretch>
            <a:fillRect/>
          </a:stretch>
        </p:blipFill>
        <p:spPr>
          <a:xfrm>
            <a:off x="1796911" y="1083879"/>
            <a:ext cx="8428044" cy="4060740"/>
          </a:xfrm>
        </p:spPr>
        <p:style>
          <a:lnRef idx="2">
            <a:schemeClr val="accent2"/>
          </a:lnRef>
          <a:fillRef idx="1">
            <a:schemeClr val="lt1"/>
          </a:fillRef>
          <a:effectRef idx="0">
            <a:schemeClr val="accent2"/>
          </a:effectRef>
          <a:fontRef idx="minor">
            <a:schemeClr val="dk1"/>
          </a:fontRef>
        </p:style>
      </p:pic>
      <p:sp>
        <p:nvSpPr>
          <p:cNvPr id="7" name="Titre 1">
            <a:extLst>
              <a:ext uri="{FF2B5EF4-FFF2-40B4-BE49-F238E27FC236}">
                <a16:creationId xmlns:a16="http://schemas.microsoft.com/office/drawing/2014/main" id="{1ABF4166-0A1F-A4DE-8B4D-7AD20E4E955A}"/>
              </a:ext>
            </a:extLst>
          </p:cNvPr>
          <p:cNvSpPr>
            <a:spLocks noGrp="1"/>
          </p:cNvSpPr>
          <p:nvPr>
            <p:ph type="title"/>
          </p:nvPr>
        </p:nvSpPr>
        <p:spPr>
          <a:xfrm>
            <a:off x="3730901" y="45636"/>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8" name="ZoneTexte 7">
            <a:extLst>
              <a:ext uri="{FF2B5EF4-FFF2-40B4-BE49-F238E27FC236}">
                <a16:creationId xmlns:a16="http://schemas.microsoft.com/office/drawing/2014/main" id="{C588AE8A-7E30-AE8F-61D3-360A25D4820A}"/>
              </a:ext>
            </a:extLst>
          </p:cNvPr>
          <p:cNvSpPr txBox="1"/>
          <p:nvPr/>
        </p:nvSpPr>
        <p:spPr>
          <a:xfrm>
            <a:off x="3274474" y="594911"/>
            <a:ext cx="5472918" cy="3755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Remèdes lacet inverse : braquage différentiel</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CC75B9B8-1224-F6F6-AFE7-07688044C049}"/>
                  </a:ext>
                </a:extLst>
              </p:cNvPr>
              <p:cNvSpPr txBox="1"/>
              <p:nvPr/>
            </p:nvSpPr>
            <p:spPr>
              <a:xfrm>
                <a:off x="638834" y="5258036"/>
                <a:ext cx="10744200"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Pour un même angle de débattement </a:t>
                </a:r>
                <a14:m>
                  <m:oMath xmlns:m="http://schemas.openxmlformats.org/officeDocument/2006/math">
                    <m:r>
                      <a:rPr lang="fr-FR" sz="1800" i="1" dirty="0" smtClean="0">
                        <a:solidFill>
                          <a:srgbClr val="000000"/>
                        </a:solidFill>
                        <a:effectLst/>
                        <a:latin typeface="Cambria Math" panose="02040503050406030204" pitchFamily="18" charset="0"/>
                        <a:ea typeface="Cambria Math" panose="02040503050406030204" pitchFamily="18" charset="0"/>
                      </a:rPr>
                      <m:t>𝛼</m:t>
                    </m:r>
                    <m:r>
                      <a:rPr lang="de-DE" sz="1800" b="0" i="1" dirty="0" smtClean="0">
                        <a:solidFill>
                          <a:srgbClr val="000000"/>
                        </a:solidFill>
                        <a:effectLst/>
                        <a:latin typeface="Cambria Math" panose="02040503050406030204" pitchFamily="18" charset="0"/>
                        <a:ea typeface="Cambria Math" panose="02040503050406030204" pitchFamily="18" charset="0"/>
                      </a:rPr>
                      <m:t>=</m:t>
                    </m:r>
                    <m:sSup>
                      <m:sSupPr>
                        <m:ctrlPr>
                          <a:rPr lang="de-DE" sz="1800" b="0" i="1" dirty="0" smtClean="0">
                            <a:solidFill>
                              <a:srgbClr val="000000"/>
                            </a:solidFill>
                            <a:effectLst/>
                            <a:latin typeface="Cambria Math" panose="02040503050406030204" pitchFamily="18" charset="0"/>
                            <a:ea typeface="Cambria Math" panose="02040503050406030204" pitchFamily="18" charset="0"/>
                          </a:rPr>
                        </m:ctrlPr>
                      </m:sSupPr>
                      <m:e>
                        <m:r>
                          <a:rPr lang="de-DE" sz="1800" b="0" i="1" dirty="0" smtClean="0">
                            <a:solidFill>
                              <a:srgbClr val="000000"/>
                            </a:solidFill>
                            <a:effectLst/>
                            <a:latin typeface="Cambria Math" panose="02040503050406030204" pitchFamily="18" charset="0"/>
                            <a:ea typeface="Cambria Math" panose="02040503050406030204" pitchFamily="18" charset="0"/>
                          </a:rPr>
                          <m:t>𝛼</m:t>
                        </m:r>
                      </m:e>
                      <m:sup>
                        <m:r>
                          <a:rPr lang="de-DE" sz="1800" b="0" i="1" dirty="0" smtClean="0">
                            <a:solidFill>
                              <a:srgbClr val="000000"/>
                            </a:solidFill>
                            <a:effectLst/>
                            <a:latin typeface="Cambria Math" panose="02040503050406030204" pitchFamily="18" charset="0"/>
                            <a:ea typeface="Cambria Math" panose="02040503050406030204" pitchFamily="18" charset="0"/>
                          </a:rPr>
                          <m:t>′</m:t>
                        </m:r>
                      </m:sup>
                    </m:sSup>
                  </m:oMath>
                </a14:m>
                <a:r>
                  <a:rPr lang="fr-FR" sz="1800" dirty="0">
                    <a:solidFill>
                      <a:srgbClr val="000000"/>
                    </a:solidFill>
                    <a:effectLst/>
                    <a:ea typeface="DejaVu Sans" panose="020B0603030804020204" pitchFamily="34" charset="0"/>
                  </a:rPr>
                  <a:t> la projection d’arc donne des longueurs </a:t>
                </a:r>
                <a14:m>
                  <m:oMath xmlns:m="http://schemas.openxmlformats.org/officeDocument/2006/math">
                    <m:r>
                      <a:rPr lang="fr-FR" sz="1800" i="1" dirty="0" smtClean="0">
                        <a:solidFill>
                          <a:srgbClr val="000000"/>
                        </a:solidFill>
                        <a:effectLst/>
                        <a:latin typeface="Cambria Math" panose="02040503050406030204" pitchFamily="18" charset="0"/>
                        <a:ea typeface="DejaVu Sans" panose="020B0603030804020204" pitchFamily="34" charset="0"/>
                      </a:rPr>
                      <m:t>h</m:t>
                    </m:r>
                    <m:r>
                      <a:rPr lang="fr-FR" sz="1800" i="1" dirty="0" smtClean="0">
                        <a:solidFill>
                          <a:srgbClr val="000000"/>
                        </a:solidFill>
                        <a:effectLst/>
                        <a:latin typeface="Cambria Math" panose="02040503050406030204" pitchFamily="18" charset="0"/>
                        <a:ea typeface="Cambria Math" panose="02040503050406030204" pitchFamily="18" charset="0"/>
                      </a:rPr>
                      <m:t>≠</m:t>
                    </m:r>
                    <m:r>
                      <a:rPr lang="de-DE" sz="1800" b="0" i="1" dirty="0" smtClean="0">
                        <a:solidFill>
                          <a:srgbClr val="000000"/>
                        </a:solidFill>
                        <a:effectLst/>
                        <a:latin typeface="Cambria Math" panose="02040503050406030204" pitchFamily="18" charset="0"/>
                        <a:ea typeface="Cambria Math" panose="02040503050406030204" pitchFamily="18" charset="0"/>
                      </a:rPr>
                      <m:t>h</m:t>
                    </m:r>
                    <m:r>
                      <a:rPr lang="de-DE" sz="1800" b="0" i="1" dirty="0" smtClean="0">
                        <a:solidFill>
                          <a:srgbClr val="000000"/>
                        </a:solidFill>
                        <a:effectLst/>
                        <a:latin typeface="Cambria Math" panose="02040503050406030204" pitchFamily="18" charset="0"/>
                        <a:ea typeface="Cambria Math" panose="02040503050406030204" pitchFamily="18" charset="0"/>
                      </a:rPr>
                      <m:t>′</m:t>
                    </m:r>
                  </m:oMath>
                </a14:m>
                <a:r>
                  <a:rPr lang="fr-FR" sz="1800" dirty="0">
                    <a:solidFill>
                      <a:srgbClr val="000000"/>
                    </a:solidFill>
                    <a:effectLst/>
                    <a:ea typeface="DejaVu Sans" panose="020B0603030804020204" pitchFamily="34" charset="0"/>
                  </a:rPr>
                  <a:t> . </a:t>
                </a:r>
              </a:p>
              <a:p>
                <a:pPr algn="just"/>
                <a:r>
                  <a:rPr lang="fr-FR" sz="1800" dirty="0">
                    <a:solidFill>
                      <a:srgbClr val="000000"/>
                    </a:solidFill>
                    <a:effectLst/>
                    <a:ea typeface="DejaVu Sans" panose="020B0603030804020204" pitchFamily="34" charset="0"/>
                  </a:rPr>
                  <a:t>Si les angles sont opposés les longueurs </a:t>
                </a:r>
                <a14:m>
                  <m:oMath xmlns:m="http://schemas.openxmlformats.org/officeDocument/2006/math">
                    <m:r>
                      <a:rPr lang="fr-FR" sz="1800" i="1" dirty="0" smtClean="0">
                        <a:solidFill>
                          <a:srgbClr val="000000"/>
                        </a:solidFill>
                        <a:effectLst/>
                        <a:latin typeface="Cambria Math" panose="02040503050406030204" pitchFamily="18" charset="0"/>
                        <a:ea typeface="DejaVu Sans" panose="020B0603030804020204" pitchFamily="34" charset="0"/>
                      </a:rPr>
                      <m:t>h</m:t>
                    </m:r>
                    <m:r>
                      <a:rPr lang="fr-FR" sz="1800" i="1" dirty="0" smtClean="0">
                        <a:solidFill>
                          <a:srgbClr val="000000"/>
                        </a:solidFill>
                        <a:effectLst/>
                        <a:latin typeface="Cambria Math" panose="02040503050406030204" pitchFamily="18" charset="0"/>
                        <a:ea typeface="DejaVu Sans" panose="020B0603030804020204" pitchFamily="34" charset="0"/>
                      </a:rPr>
                      <m:t> = </m:t>
                    </m:r>
                    <m:r>
                      <a:rPr lang="fr-FR" sz="1800" i="1" dirty="0" smtClean="0">
                        <a:solidFill>
                          <a:srgbClr val="000000"/>
                        </a:solidFill>
                        <a:effectLst/>
                        <a:latin typeface="Cambria Math" panose="02040503050406030204" pitchFamily="18" charset="0"/>
                        <a:ea typeface="DejaVu Sans" panose="020B0603030804020204" pitchFamily="34" charset="0"/>
                      </a:rPr>
                      <m:t>h</m:t>
                    </m:r>
                    <m:r>
                      <a:rPr lang="fr-FR" sz="1800" i="1" dirty="0" smtClean="0">
                        <a:solidFill>
                          <a:srgbClr val="000000"/>
                        </a:solidFill>
                        <a:effectLst/>
                        <a:latin typeface="Cambria Math" panose="02040503050406030204" pitchFamily="18" charset="0"/>
                        <a:ea typeface="DejaVu Sans" panose="020B0603030804020204" pitchFamily="34" charset="0"/>
                      </a:rPr>
                      <m:t>′</m:t>
                    </m:r>
                  </m:oMath>
                </a14:m>
                <a:r>
                  <a:rPr lang="fr-FR" sz="1800" dirty="0">
                    <a:solidFill>
                      <a:srgbClr val="000000"/>
                    </a:solidFill>
                    <a:effectLst/>
                    <a:ea typeface="DejaVu Sans" panose="020B0603030804020204" pitchFamily="34" charset="0"/>
                  </a:rPr>
                  <a:t>. </a:t>
                </a:r>
              </a:p>
              <a:p>
                <a:pPr algn="just"/>
                <a:r>
                  <a:rPr lang="fr-FR" sz="1800" dirty="0">
                    <a:solidFill>
                      <a:srgbClr val="000000"/>
                    </a:solidFill>
                    <a:effectLst/>
                    <a:ea typeface="DejaVu Sans" panose="020B0603030804020204" pitchFamily="34" charset="0"/>
                  </a:rPr>
                  <a:t>L’utilisation de ce principe sur des secteurs de commande d’ailerons donne un braquage différentiel</a:t>
                </a:r>
                <a:endParaRPr lang="fr-FR" dirty="0"/>
              </a:p>
            </p:txBody>
          </p:sp>
        </mc:Choice>
        <mc:Fallback xmlns="">
          <p:sp>
            <p:nvSpPr>
              <p:cNvPr id="9" name="ZoneTexte 8">
                <a:extLst>
                  <a:ext uri="{FF2B5EF4-FFF2-40B4-BE49-F238E27FC236}">
                    <a16:creationId xmlns:a16="http://schemas.microsoft.com/office/drawing/2014/main" id="{CC75B9B8-1224-F6F6-AFE7-07688044C049}"/>
                  </a:ext>
                </a:extLst>
              </p:cNvPr>
              <p:cNvSpPr txBox="1">
                <a:spLocks noRot="1" noChangeAspect="1" noMove="1" noResize="1" noEditPoints="1" noAdjustHandles="1" noChangeArrowheads="1" noChangeShapeType="1" noTextEdit="1"/>
              </p:cNvSpPr>
              <p:nvPr/>
            </p:nvSpPr>
            <p:spPr>
              <a:xfrm>
                <a:off x="638834" y="5258036"/>
                <a:ext cx="10744200" cy="923330"/>
              </a:xfrm>
              <a:prstGeom prst="rect">
                <a:avLst/>
              </a:prstGeom>
              <a:blipFill>
                <a:blip r:embed="rId3"/>
                <a:stretch>
                  <a:fillRect l="-454" t="-3268" b="-9150"/>
                </a:stretch>
              </a:blipFill>
            </p:spPr>
            <p:txBody>
              <a:bodyPr/>
              <a:lstStyle/>
              <a:p>
                <a:r>
                  <a:rPr lang="fr-FR">
                    <a:noFill/>
                  </a:rPr>
                  <a:t> </a:t>
                </a:r>
              </a:p>
            </p:txBody>
          </p:sp>
        </mc:Fallback>
      </mc:AlternateContent>
    </p:spTree>
    <p:extLst>
      <p:ext uri="{BB962C8B-B14F-4D97-AF65-F5344CB8AC3E}">
        <p14:creationId xmlns:p14="http://schemas.microsoft.com/office/powerpoint/2010/main" val="3907393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87545C2A-F51B-BC3E-EB48-EA23A5D454D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6914" y="1978837"/>
            <a:ext cx="7150036" cy="1947585"/>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ABCE29EC-5991-BC79-5D7D-685B8C9F01AD}"/>
              </a:ext>
            </a:extLst>
          </p:cNvPr>
          <p:cNvSpPr txBox="1"/>
          <p:nvPr/>
        </p:nvSpPr>
        <p:spPr>
          <a:xfrm>
            <a:off x="1053498" y="4777475"/>
            <a:ext cx="9598446"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spcAft>
                <a:spcPts val="2860"/>
              </a:spcAft>
            </a:pPr>
            <a:r>
              <a:rPr lang="fr-FR" sz="1800" dirty="0">
                <a:effectLst/>
                <a:ea typeface="Times New Roman" panose="02020603050405020304" pitchFamily="18" charset="0"/>
              </a:rPr>
              <a:t>L’augmentation de traînée provoquée par le braquage dissymétrique des spoilers côté aileron levé engendre une action de lacet induit qui absorbe l’effet de lacet inverse.</a:t>
            </a:r>
          </a:p>
        </p:txBody>
      </p:sp>
      <p:sp>
        <p:nvSpPr>
          <p:cNvPr id="9" name="Titre 1">
            <a:extLst>
              <a:ext uri="{FF2B5EF4-FFF2-40B4-BE49-F238E27FC236}">
                <a16:creationId xmlns:a16="http://schemas.microsoft.com/office/drawing/2014/main" id="{57447E7E-A4ED-FA06-00F4-B324DAE19FC7}"/>
              </a:ext>
            </a:extLst>
          </p:cNvPr>
          <p:cNvSpPr>
            <a:spLocks noGrp="1"/>
          </p:cNvSpPr>
          <p:nvPr>
            <p:ph type="title"/>
          </p:nvPr>
        </p:nvSpPr>
        <p:spPr>
          <a:xfrm>
            <a:off x="3815967" y="232923"/>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10" name="ZoneTexte 9">
            <a:extLst>
              <a:ext uri="{FF2B5EF4-FFF2-40B4-BE49-F238E27FC236}">
                <a16:creationId xmlns:a16="http://schemas.microsoft.com/office/drawing/2014/main" id="{C2C2CBB1-1EAD-6CE7-181D-0B1592A1D5AA}"/>
              </a:ext>
            </a:extLst>
          </p:cNvPr>
          <p:cNvSpPr txBox="1"/>
          <p:nvPr/>
        </p:nvSpPr>
        <p:spPr>
          <a:xfrm>
            <a:off x="3193380" y="931813"/>
            <a:ext cx="5472918" cy="3755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Remèdes lacet inverse : </a:t>
            </a:r>
            <a:r>
              <a:rPr lang="fr-FR" b="1" dirty="0"/>
              <a:t>Spoilers roulis</a:t>
            </a:r>
            <a:endParaRPr lang="fr-FR"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7431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67837F0-6907-818E-5928-A2C546C00F95}"/>
              </a:ext>
            </a:extLst>
          </p:cNvPr>
          <p:cNvPicPr>
            <a:picLocks noGrp="1" noChangeAspect="1"/>
          </p:cNvPicPr>
          <p:nvPr>
            <p:ph idx="1"/>
          </p:nvPr>
        </p:nvPicPr>
        <p:blipFill>
          <a:blip r:embed="rId2"/>
          <a:stretch>
            <a:fillRect/>
          </a:stretch>
        </p:blipFill>
        <p:spPr>
          <a:xfrm>
            <a:off x="1811806" y="1825625"/>
            <a:ext cx="8568388" cy="4351338"/>
          </a:xfrm>
        </p:spPr>
        <p:style>
          <a:lnRef idx="2">
            <a:schemeClr val="accent2"/>
          </a:lnRef>
          <a:fillRef idx="1">
            <a:schemeClr val="lt1"/>
          </a:fillRef>
          <a:effectRef idx="0">
            <a:schemeClr val="accent2"/>
          </a:effectRef>
          <a:fontRef idx="minor">
            <a:schemeClr val="dk1"/>
          </a:fontRef>
        </p:style>
      </p:pic>
      <p:sp>
        <p:nvSpPr>
          <p:cNvPr id="8" name="Titre 1">
            <a:extLst>
              <a:ext uri="{FF2B5EF4-FFF2-40B4-BE49-F238E27FC236}">
                <a16:creationId xmlns:a16="http://schemas.microsoft.com/office/drawing/2014/main" id="{641B2EAE-2265-95DB-A60F-675562BA4D37}"/>
              </a:ext>
            </a:extLst>
          </p:cNvPr>
          <p:cNvSpPr>
            <a:spLocks noGrp="1"/>
          </p:cNvSpPr>
          <p:nvPr>
            <p:ph type="title"/>
          </p:nvPr>
        </p:nvSpPr>
        <p:spPr>
          <a:xfrm>
            <a:off x="3948170" y="56971"/>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9" name="ZoneTexte 8">
            <a:extLst>
              <a:ext uri="{FF2B5EF4-FFF2-40B4-BE49-F238E27FC236}">
                <a16:creationId xmlns:a16="http://schemas.microsoft.com/office/drawing/2014/main" id="{81548AA3-4A46-7A23-4910-58F1316436D0}"/>
              </a:ext>
            </a:extLst>
          </p:cNvPr>
          <p:cNvSpPr txBox="1"/>
          <p:nvPr/>
        </p:nvSpPr>
        <p:spPr>
          <a:xfrm>
            <a:off x="3193380" y="680337"/>
            <a:ext cx="5472918" cy="3755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Remèdes lacet inverse : </a:t>
            </a:r>
            <a:r>
              <a:rPr lang="fr-FR" b="1" dirty="0"/>
              <a:t>Spoilers roulis</a:t>
            </a:r>
            <a:endParaRPr lang="fr-FR"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9347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E68F59FD-582D-BB2C-7A29-ADF24C90ACE9}"/>
              </a:ext>
            </a:extLst>
          </p:cNvPr>
          <p:cNvPicPr>
            <a:picLocks noGrp="1" noChangeAspect="1"/>
          </p:cNvPicPr>
          <p:nvPr>
            <p:ph idx="1"/>
          </p:nvPr>
        </p:nvPicPr>
        <p:blipFill>
          <a:blip r:embed="rId2"/>
          <a:stretch>
            <a:fillRect/>
          </a:stretch>
        </p:blipFill>
        <p:spPr>
          <a:xfrm>
            <a:off x="6701637" y="1916474"/>
            <a:ext cx="4923387" cy="27980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ZoneTexte 4">
            <a:extLst>
              <a:ext uri="{FF2B5EF4-FFF2-40B4-BE49-F238E27FC236}">
                <a16:creationId xmlns:a16="http://schemas.microsoft.com/office/drawing/2014/main" id="{75D6F7BB-5E5C-9169-78F9-95C2E7798761}"/>
              </a:ext>
            </a:extLst>
          </p:cNvPr>
          <p:cNvSpPr txBox="1"/>
          <p:nvPr/>
        </p:nvSpPr>
        <p:spPr>
          <a:xfrm>
            <a:off x="566976" y="2163719"/>
            <a:ext cx="5701622" cy="22292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20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L’empennage vertical assure la stabilité de route, </a:t>
            </a:r>
          </a:p>
          <a:p>
            <a:pPr marL="285750" indent="-285750" algn="just">
              <a:lnSpc>
                <a:spcPct val="200000"/>
              </a:lnSpc>
              <a:buFont typeface="Arial" panose="020B0604020202020204" pitchFamily="34" charset="0"/>
              <a:buChar char="•"/>
            </a:pPr>
            <a:r>
              <a:rPr lang="fr-FR" dirty="0">
                <a:solidFill>
                  <a:srgbClr val="000000"/>
                </a:solidFill>
                <a:latin typeface="Times New Roman" panose="02020603050405020304" pitchFamily="18" charset="0"/>
              </a:rPr>
              <a:t>I</a:t>
            </a:r>
            <a:r>
              <a:rPr lang="fr-FR" sz="1800" b="0" i="0" u="none" strike="noStrike" baseline="0" dirty="0">
                <a:solidFill>
                  <a:srgbClr val="000000"/>
                </a:solidFill>
                <a:latin typeface="Times New Roman" panose="02020603050405020304" pitchFamily="18" charset="0"/>
              </a:rPr>
              <a:t>l permet le contrôle de l’avion autour de l’axe de lacet, notamment lors d’une panne moteur sur avion multimoteur. </a:t>
            </a:r>
            <a:endParaRPr lang="fr-FR" dirty="0"/>
          </a:p>
        </p:txBody>
      </p:sp>
      <p:sp>
        <p:nvSpPr>
          <p:cNvPr id="8" name="ZoneTexte 7">
            <a:extLst>
              <a:ext uri="{FF2B5EF4-FFF2-40B4-BE49-F238E27FC236}">
                <a16:creationId xmlns:a16="http://schemas.microsoft.com/office/drawing/2014/main" id="{5FAB206E-EC90-CBFC-07D7-342593257D17}"/>
              </a:ext>
            </a:extLst>
          </p:cNvPr>
          <p:cNvSpPr txBox="1"/>
          <p:nvPr/>
        </p:nvSpPr>
        <p:spPr>
          <a:xfrm>
            <a:off x="3047081" y="19720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sp>
        <p:nvSpPr>
          <p:cNvPr id="10" name="ZoneTexte 9">
            <a:extLst>
              <a:ext uri="{FF2B5EF4-FFF2-40B4-BE49-F238E27FC236}">
                <a16:creationId xmlns:a16="http://schemas.microsoft.com/office/drawing/2014/main" id="{1F156B28-8A3F-E50E-2DCC-E986AA95EEB7}"/>
              </a:ext>
            </a:extLst>
          </p:cNvPr>
          <p:cNvSpPr txBox="1"/>
          <p:nvPr/>
        </p:nvSpPr>
        <p:spPr>
          <a:xfrm>
            <a:off x="4295899" y="632668"/>
            <a:ext cx="6097978" cy="369332"/>
          </a:xfrm>
          <a:prstGeom prst="rect">
            <a:avLst/>
          </a:prstGeom>
          <a:noFill/>
        </p:spPr>
        <p:txBody>
          <a:bodyPr wrap="square">
            <a:spAutoFit/>
          </a:bodyPr>
          <a:lstStyle/>
          <a:p>
            <a:r>
              <a:rPr lang="fr-FR" sz="1800" b="1" i="0" u="none" strike="noStrike" baseline="0" dirty="0">
                <a:solidFill>
                  <a:srgbClr val="000000"/>
                </a:solidFill>
                <a:latin typeface="Times New Roman" panose="02020603050405020304" pitchFamily="18" charset="0"/>
              </a:rPr>
              <a:t>Fonction de l’empennage vertical </a:t>
            </a:r>
            <a:endParaRPr lang="fr-FR" dirty="0"/>
          </a:p>
        </p:txBody>
      </p:sp>
    </p:spTree>
    <p:extLst>
      <p:ext uri="{BB962C8B-B14F-4D97-AF65-F5344CB8AC3E}">
        <p14:creationId xmlns:p14="http://schemas.microsoft.com/office/powerpoint/2010/main" val="4093348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3255BE6-E92D-D952-1A7B-E997FD74902B}"/>
              </a:ext>
            </a:extLst>
          </p:cNvPr>
          <p:cNvPicPr>
            <a:picLocks noGrp="1" noChangeAspect="1"/>
          </p:cNvPicPr>
          <p:nvPr>
            <p:ph idx="1"/>
          </p:nvPr>
        </p:nvPicPr>
        <p:blipFill>
          <a:blip r:embed="rId2"/>
          <a:stretch>
            <a:fillRect/>
          </a:stretch>
        </p:blipFill>
        <p:spPr>
          <a:xfrm>
            <a:off x="2980198" y="1573128"/>
            <a:ext cx="6033300" cy="2978606"/>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71FDF7E-055E-1660-09D7-8A11F5F780CB}"/>
              </a:ext>
            </a:extLst>
          </p:cNvPr>
          <p:cNvSpPr txBox="1"/>
          <p:nvPr/>
        </p:nvSpPr>
        <p:spPr>
          <a:xfrm>
            <a:off x="629933" y="1008802"/>
            <a:ext cx="1013827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0" i="0" u="none" strike="noStrike" dirty="0">
                <a:effectLst/>
                <a:ea typeface="Times New Roman" panose="02020603050405020304" pitchFamily="18" charset="0"/>
                <a:cs typeface="Times New Roman" panose="02020603050405020304" pitchFamily="18" charset="0"/>
              </a:rPr>
              <a:t>Ce défaut peut se manifester sur l’axe de roulis </a:t>
            </a:r>
            <a:r>
              <a:rPr lang="fr-FR" sz="1800" b="1" spc="0" dirty="0">
                <a:solidFill>
                  <a:srgbClr val="000000"/>
                </a:solidFill>
                <a:effectLst/>
                <a:ea typeface="Times New Roman" panose="02020603050405020304" pitchFamily="18" charset="0"/>
                <a:cs typeface="Times New Roman" panose="02020603050405020304" pitchFamily="18" charset="0"/>
              </a:rPr>
              <a:t>(ailerons) </a:t>
            </a:r>
            <a:r>
              <a:rPr lang="fr-FR" sz="1800" b="0" i="0" u="none" strike="noStrike" dirty="0">
                <a:effectLst/>
                <a:ea typeface="Times New Roman" panose="02020603050405020304" pitchFamily="18" charset="0"/>
                <a:cs typeface="Times New Roman" panose="02020603050405020304" pitchFamily="18" charset="0"/>
              </a:rPr>
              <a:t>ou sur l’axe de tangage </a:t>
            </a:r>
            <a:r>
              <a:rPr lang="fr-FR" sz="1800" b="1" spc="0" dirty="0">
                <a:solidFill>
                  <a:srgbClr val="000000"/>
                </a:solidFill>
                <a:effectLst/>
                <a:ea typeface="Times New Roman" panose="02020603050405020304" pitchFamily="18" charset="0"/>
                <a:cs typeface="Times New Roman" panose="02020603050405020304" pitchFamily="18" charset="0"/>
              </a:rPr>
              <a:t>(profondeur). </a:t>
            </a:r>
          </a:p>
        </p:txBody>
      </p:sp>
      <p:sp>
        <p:nvSpPr>
          <p:cNvPr id="11" name="ZoneTexte 10">
            <a:extLst>
              <a:ext uri="{FF2B5EF4-FFF2-40B4-BE49-F238E27FC236}">
                <a16:creationId xmlns:a16="http://schemas.microsoft.com/office/drawing/2014/main" id="{F96EB8FD-893C-0471-A99C-22B7FAD38982}"/>
              </a:ext>
            </a:extLst>
          </p:cNvPr>
          <p:cNvSpPr txBox="1"/>
          <p:nvPr/>
        </p:nvSpPr>
        <p:spPr>
          <a:xfrm>
            <a:off x="5458278" y="444476"/>
            <a:ext cx="127544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Inversion</a:t>
            </a:r>
            <a:endParaRPr lang="fr-FR" dirty="0"/>
          </a:p>
        </p:txBody>
      </p:sp>
      <p:sp>
        <p:nvSpPr>
          <p:cNvPr id="12" name="Titre 1">
            <a:extLst>
              <a:ext uri="{FF2B5EF4-FFF2-40B4-BE49-F238E27FC236}">
                <a16:creationId xmlns:a16="http://schemas.microsoft.com/office/drawing/2014/main" id="{209BA5BB-CA6F-E058-B3D8-D7B37B787303}"/>
              </a:ext>
            </a:extLst>
          </p:cNvPr>
          <p:cNvSpPr>
            <a:spLocks noGrp="1"/>
          </p:cNvSpPr>
          <p:nvPr>
            <p:ph type="title"/>
          </p:nvPr>
        </p:nvSpPr>
        <p:spPr>
          <a:xfrm>
            <a:off x="3948170" y="56971"/>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8" name="ZoneTexte 7">
            <a:extLst>
              <a:ext uri="{FF2B5EF4-FFF2-40B4-BE49-F238E27FC236}">
                <a16:creationId xmlns:a16="http://schemas.microsoft.com/office/drawing/2014/main" id="{32853D6E-14A5-C25F-D1B3-C14C2AFCC8D7}"/>
              </a:ext>
            </a:extLst>
          </p:cNvPr>
          <p:cNvSpPr txBox="1"/>
          <p:nvPr/>
        </p:nvSpPr>
        <p:spPr>
          <a:xfrm>
            <a:off x="526055" y="4746728"/>
            <a:ext cx="10689116" cy="177228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i="0" u="none" strike="noStrike" dirty="0">
                <a:effectLst/>
                <a:ea typeface="Times New Roman" panose="02020603050405020304" pitchFamily="18" charset="0"/>
                <a:cs typeface="Times New Roman" panose="02020603050405020304" pitchFamily="18" charset="0"/>
              </a:rPr>
              <a:t>Cas d’une profondeur baissée :</a:t>
            </a:r>
          </a:p>
          <a:p>
            <a:pPr algn="just"/>
            <a:r>
              <a:rPr lang="fr-FR" sz="1800" dirty="0">
                <a:solidFill>
                  <a:srgbClr val="000000"/>
                </a:solidFill>
                <a:effectLst/>
                <a:ea typeface="DejaVu Sans" panose="020B0603030804020204" pitchFamily="34" charset="0"/>
              </a:rPr>
              <a:t>Ces deux forces tordent l’empennage horizontal</a:t>
            </a:r>
          </a:p>
          <a:p>
            <a:pPr algn="just">
              <a:spcBef>
                <a:spcPts val="970"/>
              </a:spcBef>
              <a:spcAft>
                <a:spcPts val="0"/>
              </a:spcAft>
            </a:pPr>
            <a:r>
              <a:rPr lang="fr-FR" sz="1800" dirty="0">
                <a:effectLst/>
                <a:ea typeface="Times New Roman" panose="02020603050405020304" pitchFamily="18" charset="0"/>
              </a:rPr>
              <a:t>La torsion diminue l’angle d’incidence de l’empennage horizontal ; </a:t>
            </a:r>
          </a:p>
          <a:p>
            <a:pPr algn="just">
              <a:spcBef>
                <a:spcPts val="970"/>
              </a:spcBef>
              <a:spcAft>
                <a:spcPts val="0"/>
              </a:spcAft>
            </a:pPr>
            <a:r>
              <a:rPr lang="fr-FR" sz="1800" dirty="0">
                <a:effectLst/>
                <a:ea typeface="Times New Roman" panose="02020603050405020304" pitchFamily="18" charset="0"/>
              </a:rPr>
              <a:t>la surcharge diminue et la force d’amortissement augmente provoquant une vitesse de tangage plus faible.</a:t>
            </a:r>
          </a:p>
          <a:p>
            <a:pPr algn="just">
              <a:spcBef>
                <a:spcPts val="300"/>
              </a:spcBef>
              <a:spcAft>
                <a:spcPts val="1190"/>
              </a:spcAft>
            </a:pPr>
            <a:r>
              <a:rPr lang="fr-FR" sz="1800" dirty="0">
                <a:effectLst/>
                <a:ea typeface="Times New Roman" panose="02020603050405020304" pitchFamily="18" charset="0"/>
              </a:rPr>
              <a:t>La vitesse de tangage peut devenir nulle (efficacité nulle), à une vitesse avion dite « d’inversion ».</a:t>
            </a:r>
          </a:p>
        </p:txBody>
      </p:sp>
    </p:spTree>
    <p:extLst>
      <p:ext uri="{BB962C8B-B14F-4D97-AF65-F5344CB8AC3E}">
        <p14:creationId xmlns:p14="http://schemas.microsoft.com/office/powerpoint/2010/main" val="29153699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BB886AE-5AA6-780E-44B1-A0CB73CAC8F7}"/>
              </a:ext>
            </a:extLst>
          </p:cNvPr>
          <p:cNvPicPr>
            <a:picLocks noGrp="1" noChangeAspect="1"/>
          </p:cNvPicPr>
          <p:nvPr>
            <p:ph idx="1"/>
          </p:nvPr>
        </p:nvPicPr>
        <p:blipFill>
          <a:blip r:embed="rId2"/>
          <a:stretch>
            <a:fillRect/>
          </a:stretch>
        </p:blipFill>
        <p:spPr>
          <a:xfrm>
            <a:off x="2728683" y="1892102"/>
            <a:ext cx="6497771" cy="2856168"/>
          </a:xfr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9FF288DB-E8D0-7400-DBA9-EFDFBC62B874}"/>
                  </a:ext>
                </a:extLst>
              </p:cNvPr>
              <p:cNvSpPr txBox="1"/>
              <p:nvPr/>
            </p:nvSpPr>
            <p:spPr>
              <a:xfrm>
                <a:off x="601338" y="1014215"/>
                <a:ext cx="10752462"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92100" indent="-838200" algn="just">
                  <a:spcBef>
                    <a:spcPts val="300"/>
                  </a:spcBef>
                  <a:spcAft>
                    <a:spcPts val="0"/>
                  </a:spcAft>
                </a:pPr>
                <a14:m>
                  <m:oMath xmlns:m="http://schemas.openxmlformats.org/officeDocument/2006/math">
                    <m:r>
                      <a:rPr lang="fr-FR" sz="1800" i="1" dirty="0" smtClean="0">
                        <a:effectLst/>
                        <a:latin typeface="Cambria Math" panose="02040503050406030204" pitchFamily="18" charset="0"/>
                        <a:ea typeface="Cambria Math" panose="02040503050406030204" pitchFamily="18" charset="0"/>
                      </a:rPr>
                      <m:t>𝜂</m:t>
                    </m:r>
                  </m:oMath>
                </a14:m>
                <a:r>
                  <a:rPr lang="fr-FR" sz="1800" dirty="0">
                    <a:effectLst/>
                    <a:ea typeface="Times New Roman" panose="02020603050405020304" pitchFamily="18" charset="0"/>
                  </a:rPr>
                  <a:t> : efficacité d’aileron (ou de profondeur) est un rapport entre la vitesse angulaire de roulis (ou de tangage) de l’aile élastique et la vitesse angulaire de roulis (ou de tangage) de l’aile rigide.</a:t>
                </a:r>
              </a:p>
            </p:txBody>
          </p:sp>
        </mc:Choice>
        <mc:Fallback xmlns="">
          <p:sp>
            <p:nvSpPr>
              <p:cNvPr id="7" name="ZoneTexte 6">
                <a:extLst>
                  <a:ext uri="{FF2B5EF4-FFF2-40B4-BE49-F238E27FC236}">
                    <a16:creationId xmlns:a16="http://schemas.microsoft.com/office/drawing/2014/main" id="{9FF288DB-E8D0-7400-DBA9-EFDFBC62B874}"/>
                  </a:ext>
                </a:extLst>
              </p:cNvPr>
              <p:cNvSpPr txBox="1">
                <a:spLocks noRot="1" noChangeAspect="1" noMove="1" noResize="1" noEditPoints="1" noAdjustHandles="1" noChangeArrowheads="1" noChangeShapeType="1" noTextEdit="1"/>
              </p:cNvSpPr>
              <p:nvPr/>
            </p:nvSpPr>
            <p:spPr>
              <a:xfrm>
                <a:off x="601338" y="1014215"/>
                <a:ext cx="10752462" cy="646331"/>
              </a:xfrm>
              <a:prstGeom prst="rect">
                <a:avLst/>
              </a:prstGeom>
              <a:blipFill>
                <a:blip r:embed="rId3"/>
                <a:stretch>
                  <a:fillRect t="-3704" r="-396" b="-12963"/>
                </a:stretch>
              </a:blipFill>
            </p:spPr>
            <p:txBody>
              <a:bodyPr/>
              <a:lstStyle/>
              <a:p>
                <a:r>
                  <a:rPr lang="fr-FR">
                    <a:noFill/>
                  </a:rPr>
                  <a:t> </a:t>
                </a:r>
              </a:p>
            </p:txBody>
          </p:sp>
        </mc:Fallback>
      </mc:AlternateContent>
      <p:sp>
        <p:nvSpPr>
          <p:cNvPr id="9" name="ZoneTexte 8">
            <a:extLst>
              <a:ext uri="{FF2B5EF4-FFF2-40B4-BE49-F238E27FC236}">
                <a16:creationId xmlns:a16="http://schemas.microsoft.com/office/drawing/2014/main" id="{D920F7DC-78CB-8070-204A-08253139E548}"/>
              </a:ext>
            </a:extLst>
          </p:cNvPr>
          <p:cNvSpPr txBox="1"/>
          <p:nvPr/>
        </p:nvSpPr>
        <p:spPr>
          <a:xfrm>
            <a:off x="451231" y="4830013"/>
            <a:ext cx="1105267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Les moyens de lutte sont l’emploi de l’empennage monobloc </a:t>
            </a:r>
          </a:p>
          <a:p>
            <a:r>
              <a:rPr lang="fr-FR" sz="1800" dirty="0">
                <a:solidFill>
                  <a:srgbClr val="000000"/>
                </a:solidFill>
                <a:effectLst/>
                <a:ea typeface="DejaVu Sans" panose="020B0603030804020204" pitchFamily="34" charset="0"/>
              </a:rPr>
              <a:t>pour l’axe de roulis:</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d’ailerons intérieurs,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de destructeurs de portance (spoilers),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des ailes rigides en torsion</a:t>
            </a:r>
            <a:endParaRPr lang="fr-FR" dirty="0"/>
          </a:p>
        </p:txBody>
      </p:sp>
      <p:sp>
        <p:nvSpPr>
          <p:cNvPr id="11" name="Titre 1">
            <a:extLst>
              <a:ext uri="{FF2B5EF4-FFF2-40B4-BE49-F238E27FC236}">
                <a16:creationId xmlns:a16="http://schemas.microsoft.com/office/drawing/2014/main" id="{BA06183F-EB06-7CB0-1E37-CB025937E8CA}"/>
              </a:ext>
            </a:extLst>
          </p:cNvPr>
          <p:cNvSpPr>
            <a:spLocks noGrp="1"/>
          </p:cNvSpPr>
          <p:nvPr>
            <p:ph type="title"/>
          </p:nvPr>
        </p:nvSpPr>
        <p:spPr>
          <a:xfrm>
            <a:off x="3948170" y="56971"/>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8" name="ZoneTexte 7">
            <a:extLst>
              <a:ext uri="{FF2B5EF4-FFF2-40B4-BE49-F238E27FC236}">
                <a16:creationId xmlns:a16="http://schemas.microsoft.com/office/drawing/2014/main" id="{49B4273E-4D3C-5853-57E0-90E926747F6B}"/>
              </a:ext>
            </a:extLst>
          </p:cNvPr>
          <p:cNvSpPr txBox="1"/>
          <p:nvPr/>
        </p:nvSpPr>
        <p:spPr>
          <a:xfrm>
            <a:off x="5458278" y="444476"/>
            <a:ext cx="127544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Inversion</a:t>
            </a:r>
            <a:endParaRPr lang="fr-FR" dirty="0"/>
          </a:p>
        </p:txBody>
      </p:sp>
    </p:spTree>
    <p:extLst>
      <p:ext uri="{BB962C8B-B14F-4D97-AF65-F5344CB8AC3E}">
        <p14:creationId xmlns:p14="http://schemas.microsoft.com/office/powerpoint/2010/main" val="33326881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1FA3AB4-CA90-14F3-1D63-902E8ACD30EF}"/>
              </a:ext>
            </a:extLst>
          </p:cNvPr>
          <p:cNvSpPr txBox="1"/>
          <p:nvPr/>
        </p:nvSpPr>
        <p:spPr>
          <a:xfrm>
            <a:off x="1286219" y="1757812"/>
            <a:ext cx="9143082" cy="39780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300"/>
              </a:spcBef>
              <a:spcAft>
                <a:spcPts val="1200"/>
              </a:spcAft>
            </a:pPr>
            <a:r>
              <a:rPr lang="fr-FR" dirty="0">
                <a:ea typeface="Times New Roman" panose="02020603050405020304" pitchFamily="18" charset="0"/>
              </a:rPr>
              <a:t>P</a:t>
            </a:r>
            <a:r>
              <a:rPr lang="fr-FR" sz="1800" dirty="0">
                <a:effectLst/>
                <a:ea typeface="Times New Roman" panose="02020603050405020304" pitchFamily="18" charset="0"/>
              </a:rPr>
              <a:t>our l’axe de roulis, l’inversion est encore plus risquée : </a:t>
            </a:r>
          </a:p>
          <a:p>
            <a:pPr algn="just">
              <a:spcBef>
                <a:spcPts val="300"/>
              </a:spcBef>
              <a:spcAft>
                <a:spcPts val="1200"/>
              </a:spcAft>
            </a:pPr>
            <a:r>
              <a:rPr lang="fr-FR" sz="1800" dirty="0">
                <a:effectLst/>
                <a:ea typeface="Times New Roman" panose="02020603050405020304" pitchFamily="18" charset="0"/>
              </a:rPr>
              <a:t>la ligne des foyers principaux est repoussée près du bord d’attaque, en extrémité d’aile</a:t>
            </a:r>
            <a:endParaRPr lang="fr-FR" dirty="0">
              <a:ea typeface="Times New Roman" panose="02020603050405020304" pitchFamily="18" charset="0"/>
            </a:endParaRPr>
          </a:p>
          <a:p>
            <a:pPr algn="just">
              <a:spcBef>
                <a:spcPts val="300"/>
              </a:spcBef>
              <a:spcAft>
                <a:spcPts val="1200"/>
              </a:spcAft>
            </a:pPr>
            <a:r>
              <a:rPr lang="fr-FR" sz="1800" dirty="0">
                <a:effectLst/>
                <a:ea typeface="Times New Roman" panose="02020603050405020304" pitchFamily="18" charset="0"/>
              </a:rPr>
              <a:t>et de plus, la flexion entraîne une torsion de l’aile. </a:t>
            </a:r>
          </a:p>
          <a:p>
            <a:pPr algn="just">
              <a:spcBef>
                <a:spcPts val="300"/>
              </a:spcBef>
              <a:spcAft>
                <a:spcPts val="1200"/>
              </a:spcAft>
            </a:pPr>
            <a:r>
              <a:rPr lang="fr-FR" sz="1800" dirty="0">
                <a:effectLst/>
                <a:ea typeface="Times New Roman" panose="02020603050405020304" pitchFamily="18" charset="0"/>
              </a:rPr>
              <a:t>L’utilisation d’ailerons intérieurs (dans la partie la plus rigide de l’aile) </a:t>
            </a:r>
          </a:p>
          <a:p>
            <a:pPr algn="just">
              <a:spcBef>
                <a:spcPts val="300"/>
              </a:spcBef>
              <a:spcAft>
                <a:spcPts val="1200"/>
              </a:spcAft>
            </a:pPr>
            <a:r>
              <a:rPr lang="fr-FR" sz="1800" dirty="0">
                <a:effectLst/>
                <a:ea typeface="Times New Roman" panose="02020603050405020304" pitchFamily="18" charset="0"/>
              </a:rPr>
              <a:t>Ou ailerons toutes vitesses (ATV) conjuguée avec des ailerons extérieurs ou encore ailerons basses vitesses –</a:t>
            </a:r>
          </a:p>
          <a:p>
            <a:pPr algn="just">
              <a:spcBef>
                <a:spcPts val="300"/>
              </a:spcBef>
              <a:spcAft>
                <a:spcPts val="1200"/>
              </a:spcAft>
            </a:pPr>
            <a:r>
              <a:rPr lang="fr-FR" sz="1800" dirty="0">
                <a:effectLst/>
                <a:ea typeface="Times New Roman" panose="02020603050405020304" pitchFamily="18" charset="0"/>
              </a:rPr>
              <a:t>diminue les risques d’inversion, sans diminuer l’efficacité de la commande en roulis, aux basses vitesses.</a:t>
            </a:r>
          </a:p>
          <a:p>
            <a:r>
              <a:rPr lang="fr-FR" sz="1800" dirty="0">
                <a:solidFill>
                  <a:srgbClr val="000000"/>
                </a:solidFill>
                <a:effectLst/>
                <a:ea typeface="DejaVu Sans" panose="020B0603030804020204" pitchFamily="34" charset="0"/>
              </a:rPr>
              <a:t>Les spoilers situés sur l’extrados des ailes, lorsqu’ils se braquent diminuent la portance par destruction de la couche limite et augmentent la trainée</a:t>
            </a:r>
            <a:endParaRPr lang="fr-FR" dirty="0"/>
          </a:p>
        </p:txBody>
      </p:sp>
      <p:sp>
        <p:nvSpPr>
          <p:cNvPr id="7" name="Titre 1">
            <a:extLst>
              <a:ext uri="{FF2B5EF4-FFF2-40B4-BE49-F238E27FC236}">
                <a16:creationId xmlns:a16="http://schemas.microsoft.com/office/drawing/2014/main" id="{713D6645-FA8E-B038-0D6E-4579EE9A2684}"/>
              </a:ext>
            </a:extLst>
          </p:cNvPr>
          <p:cNvSpPr>
            <a:spLocks noGrp="1"/>
          </p:cNvSpPr>
          <p:nvPr>
            <p:ph type="title"/>
          </p:nvPr>
        </p:nvSpPr>
        <p:spPr>
          <a:xfrm>
            <a:off x="3948170" y="56971"/>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8" name="ZoneTexte 7">
            <a:extLst>
              <a:ext uri="{FF2B5EF4-FFF2-40B4-BE49-F238E27FC236}">
                <a16:creationId xmlns:a16="http://schemas.microsoft.com/office/drawing/2014/main" id="{406AE837-BAE1-02DC-9397-728539255856}"/>
              </a:ext>
            </a:extLst>
          </p:cNvPr>
          <p:cNvSpPr txBox="1"/>
          <p:nvPr/>
        </p:nvSpPr>
        <p:spPr>
          <a:xfrm>
            <a:off x="5326076" y="614698"/>
            <a:ext cx="127544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Inversion</a:t>
            </a:r>
            <a:endParaRPr lang="fr-FR" dirty="0"/>
          </a:p>
        </p:txBody>
      </p:sp>
    </p:spTree>
    <p:extLst>
      <p:ext uri="{BB962C8B-B14F-4D97-AF65-F5344CB8AC3E}">
        <p14:creationId xmlns:p14="http://schemas.microsoft.com/office/powerpoint/2010/main" val="4245274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293BAC7-14BF-9A28-EAC2-374D9370EC39}"/>
              </a:ext>
            </a:extLst>
          </p:cNvPr>
          <p:cNvPicPr>
            <a:picLocks noGrp="1" noChangeAspect="1"/>
          </p:cNvPicPr>
          <p:nvPr>
            <p:ph idx="1"/>
          </p:nvPr>
        </p:nvPicPr>
        <p:blipFill>
          <a:blip r:embed="rId2"/>
          <a:stretch>
            <a:fillRect/>
          </a:stretch>
        </p:blipFill>
        <p:spPr>
          <a:xfrm>
            <a:off x="2716859" y="1825625"/>
            <a:ext cx="6758282" cy="4351338"/>
          </a:xfrm>
        </p:spPr>
        <p:style>
          <a:lnRef idx="2">
            <a:schemeClr val="accent2"/>
          </a:lnRef>
          <a:fillRef idx="1">
            <a:schemeClr val="lt1"/>
          </a:fillRef>
          <a:effectRef idx="0">
            <a:schemeClr val="accent2"/>
          </a:effectRef>
          <a:fontRef idx="minor">
            <a:schemeClr val="dk1"/>
          </a:fontRef>
        </p:style>
      </p:pic>
      <p:sp>
        <p:nvSpPr>
          <p:cNvPr id="7" name="Titre 1">
            <a:extLst>
              <a:ext uri="{FF2B5EF4-FFF2-40B4-BE49-F238E27FC236}">
                <a16:creationId xmlns:a16="http://schemas.microsoft.com/office/drawing/2014/main" id="{D709A8B6-8EEC-1877-C31A-047D8A6B4E1C}"/>
              </a:ext>
            </a:extLst>
          </p:cNvPr>
          <p:cNvSpPr>
            <a:spLocks noGrp="1"/>
          </p:cNvSpPr>
          <p:nvPr>
            <p:ph type="title"/>
          </p:nvPr>
        </p:nvSpPr>
        <p:spPr>
          <a:xfrm>
            <a:off x="3948170" y="56971"/>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8" name="ZoneTexte 7">
            <a:extLst>
              <a:ext uri="{FF2B5EF4-FFF2-40B4-BE49-F238E27FC236}">
                <a16:creationId xmlns:a16="http://schemas.microsoft.com/office/drawing/2014/main" id="{32A517BC-3068-92B8-40A5-9C09F0CC7415}"/>
              </a:ext>
            </a:extLst>
          </p:cNvPr>
          <p:cNvSpPr txBox="1"/>
          <p:nvPr/>
        </p:nvSpPr>
        <p:spPr>
          <a:xfrm>
            <a:off x="5458278" y="661937"/>
            <a:ext cx="127544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Inversion</a:t>
            </a:r>
            <a:endParaRPr lang="fr-FR" dirty="0"/>
          </a:p>
        </p:txBody>
      </p:sp>
    </p:spTree>
    <p:extLst>
      <p:ext uri="{BB962C8B-B14F-4D97-AF65-F5344CB8AC3E}">
        <p14:creationId xmlns:p14="http://schemas.microsoft.com/office/powerpoint/2010/main" val="1676221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B97EB598-FC77-F5BE-0EFD-0F5A8EC23055}"/>
              </a:ext>
            </a:extLst>
          </p:cNvPr>
          <p:cNvPicPr>
            <a:picLocks noGrp="1" noChangeAspect="1"/>
          </p:cNvPicPr>
          <p:nvPr>
            <p:ph idx="1"/>
          </p:nvPr>
        </p:nvPicPr>
        <p:blipFill>
          <a:blip r:embed="rId2"/>
          <a:stretch>
            <a:fillRect/>
          </a:stretch>
        </p:blipFill>
        <p:spPr>
          <a:xfrm>
            <a:off x="1355993" y="1302878"/>
            <a:ext cx="8955795" cy="3008970"/>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EFE35F69-977E-3824-900C-8121B4C708B1}"/>
              </a:ext>
            </a:extLst>
          </p:cNvPr>
          <p:cNvSpPr txBox="1"/>
          <p:nvPr/>
        </p:nvSpPr>
        <p:spPr>
          <a:xfrm>
            <a:off x="3553164" y="617089"/>
            <a:ext cx="490205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Inversion partielle d’efficacité d’ailerons</a:t>
            </a:r>
            <a:endParaRPr lang="fr-FR" dirty="0"/>
          </a:p>
        </p:txBody>
      </p:sp>
      <p:sp>
        <p:nvSpPr>
          <p:cNvPr id="9" name="ZoneTexte 8">
            <a:extLst>
              <a:ext uri="{FF2B5EF4-FFF2-40B4-BE49-F238E27FC236}">
                <a16:creationId xmlns:a16="http://schemas.microsoft.com/office/drawing/2014/main" id="{F5D37380-4A1D-A638-6D4D-3EAE0B57DD94}"/>
              </a:ext>
            </a:extLst>
          </p:cNvPr>
          <p:cNvSpPr txBox="1"/>
          <p:nvPr/>
        </p:nvSpPr>
        <p:spPr>
          <a:xfrm>
            <a:off x="746389" y="4538456"/>
            <a:ext cx="10515599" cy="159274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pPr>
            <a:r>
              <a:rPr lang="fr-FR" sz="1800" dirty="0">
                <a:solidFill>
                  <a:srgbClr val="000000"/>
                </a:solidFill>
                <a:effectLst/>
                <a:ea typeface="DejaVu Sans" panose="020B0603030804020204" pitchFamily="34" charset="0"/>
              </a:rPr>
              <a:t>une inversion partielle d’efficacité d’ailerons </a:t>
            </a:r>
            <a:r>
              <a:rPr lang="fr-FR" sz="1800" dirty="0">
                <a:effectLst/>
                <a:ea typeface="Times New Roman" panose="02020603050405020304" pitchFamily="18" charset="0"/>
              </a:rPr>
              <a:t>apparaît, lorsque :</a:t>
            </a:r>
          </a:p>
          <a:p>
            <a:pPr indent="176213" algn="just">
              <a:spcBef>
                <a:spcPts val="300"/>
              </a:spcBef>
              <a:buFont typeface="Arial" panose="020B0604020202020204" pitchFamily="34" charset="0"/>
              <a:buChar char="•"/>
            </a:pPr>
            <a:r>
              <a:rPr lang="fr-FR" sz="1800" dirty="0">
                <a:effectLst/>
                <a:ea typeface="Times New Roman" panose="02020603050405020304" pitchFamily="18" charset="0"/>
              </a:rPr>
              <a:t>onde de choc (entre M </a:t>
            </a:r>
            <a:r>
              <a:rPr lang="fr-FR" sz="1800" b="1" spc="0" dirty="0">
                <a:solidFill>
                  <a:srgbClr val="000000"/>
                </a:solidFill>
                <a:effectLst/>
                <a:ea typeface="Times New Roman" panose="02020603050405020304" pitchFamily="18" charset="0"/>
                <a:cs typeface="Times New Roman" panose="02020603050405020304" pitchFamily="18" charset="0"/>
              </a:rPr>
              <a:t>0,94 </a:t>
            </a:r>
            <a:r>
              <a:rPr lang="fr-FR" sz="1800" dirty="0">
                <a:effectLst/>
                <a:ea typeface="Times New Roman" panose="02020603050405020304" pitchFamily="18" charset="0"/>
              </a:rPr>
              <a:t>et M </a:t>
            </a:r>
            <a:r>
              <a:rPr lang="fr-FR" sz="1800" b="1" spc="0" dirty="0">
                <a:solidFill>
                  <a:srgbClr val="000000"/>
                </a:solidFill>
                <a:effectLst/>
                <a:ea typeface="Times New Roman" panose="02020603050405020304" pitchFamily="18" charset="0"/>
                <a:cs typeface="Times New Roman" panose="02020603050405020304" pitchFamily="18" charset="0"/>
              </a:rPr>
              <a:t>0,98) </a:t>
            </a:r>
            <a:r>
              <a:rPr lang="fr-FR" sz="1800" dirty="0">
                <a:effectLst/>
                <a:ea typeface="Times New Roman" panose="02020603050405020304" pitchFamily="18" charset="0"/>
              </a:rPr>
              <a:t>est au voisinage de l’articulation de la gouverne, </a:t>
            </a:r>
          </a:p>
          <a:p>
            <a:pPr indent="176213" algn="just">
              <a:spcBef>
                <a:spcPts val="300"/>
              </a:spcBef>
              <a:buFont typeface="Arial" panose="020B0604020202020204" pitchFamily="34" charset="0"/>
              <a:buChar char="•"/>
            </a:pPr>
            <a:r>
              <a:rPr lang="fr-FR" sz="1800" dirty="0">
                <a:effectLst/>
                <a:ea typeface="Times New Roman" panose="02020603050405020304" pitchFamily="18" charset="0"/>
              </a:rPr>
              <a:t>et braquage de la gouverne est faible (angle de braquage : ± </a:t>
            </a:r>
            <a:r>
              <a:rPr lang="fr-FR" sz="1800" b="1" spc="0" dirty="0">
                <a:solidFill>
                  <a:srgbClr val="000000"/>
                </a:solidFill>
                <a:effectLst/>
                <a:ea typeface="Times New Roman" panose="02020603050405020304" pitchFamily="18" charset="0"/>
                <a:cs typeface="Times New Roman" panose="02020603050405020304" pitchFamily="18" charset="0"/>
              </a:rPr>
              <a:t>10°). </a:t>
            </a:r>
          </a:p>
          <a:p>
            <a:pPr indent="-838200" algn="just">
              <a:spcBef>
                <a:spcPts val="300"/>
              </a:spcBef>
            </a:pPr>
            <a:r>
              <a:rPr lang="fr-FR" sz="1800" dirty="0">
                <a:effectLst/>
                <a:ea typeface="Times New Roman" panose="02020603050405020304" pitchFamily="18" charset="0"/>
              </a:rPr>
              <a:t>L’onde de choc engendre un décollement des filets d’air, provoquant une diminution de portance alors qu’une augmentation est désirée.</a:t>
            </a:r>
          </a:p>
        </p:txBody>
      </p:sp>
      <p:sp>
        <p:nvSpPr>
          <p:cNvPr id="10" name="Titre 1">
            <a:extLst>
              <a:ext uri="{FF2B5EF4-FFF2-40B4-BE49-F238E27FC236}">
                <a16:creationId xmlns:a16="http://schemas.microsoft.com/office/drawing/2014/main" id="{18A2BBD8-D414-A84E-0EEB-308B31DFBBEF}"/>
              </a:ext>
            </a:extLst>
          </p:cNvPr>
          <p:cNvSpPr>
            <a:spLocks noGrp="1"/>
          </p:cNvSpPr>
          <p:nvPr>
            <p:ph type="title"/>
          </p:nvPr>
        </p:nvSpPr>
        <p:spPr>
          <a:xfrm>
            <a:off x="4010596" y="120690"/>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Tree>
    <p:extLst>
      <p:ext uri="{BB962C8B-B14F-4D97-AF65-F5344CB8AC3E}">
        <p14:creationId xmlns:p14="http://schemas.microsoft.com/office/powerpoint/2010/main" val="2428201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2F3D6EA7-7584-8E48-718C-F853E610B6F7}"/>
              </a:ext>
            </a:extLst>
          </p:cNvPr>
          <p:cNvPicPr>
            <a:picLocks noGrp="1" noChangeAspect="1"/>
          </p:cNvPicPr>
          <p:nvPr>
            <p:ph idx="1"/>
          </p:nvPr>
        </p:nvPicPr>
        <p:blipFill>
          <a:blip r:embed="rId2"/>
          <a:stretch>
            <a:fillRect/>
          </a:stretch>
        </p:blipFill>
        <p:spPr>
          <a:xfrm>
            <a:off x="2410152" y="1621249"/>
            <a:ext cx="6791228" cy="1375409"/>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46C57E14-2402-BA6C-B590-077950092C93}"/>
              </a:ext>
            </a:extLst>
          </p:cNvPr>
          <p:cNvSpPr txBox="1"/>
          <p:nvPr/>
        </p:nvSpPr>
        <p:spPr>
          <a:xfrm>
            <a:off x="658258" y="3766709"/>
            <a:ext cx="10689115" cy="16312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R="838200" algn="just">
              <a:spcBef>
                <a:spcPts val="300"/>
              </a:spcBef>
            </a:pPr>
            <a:r>
              <a:rPr lang="fr-FR" sz="1800" dirty="0">
                <a:solidFill>
                  <a:srgbClr val="000000"/>
                </a:solidFill>
                <a:effectLst/>
                <a:ea typeface="DejaVu Sans" panose="020B0603030804020204" pitchFamily="34" charset="0"/>
              </a:rPr>
              <a:t>Les moyens de lutte sont de plusieurs ordres :</a:t>
            </a:r>
            <a:endParaRPr lang="fr-FR" dirty="0"/>
          </a:p>
          <a:p>
            <a:pPr marR="838200" algn="just">
              <a:spcBef>
                <a:spcPts val="300"/>
              </a:spcBef>
              <a:spcAft>
                <a:spcPts val="0"/>
              </a:spcAft>
            </a:pPr>
            <a:endParaRPr lang="fr-FR" sz="1800" dirty="0">
              <a:effectLst/>
              <a:ea typeface="Times New Roman" panose="02020603050405020304" pitchFamily="18" charset="0"/>
            </a:endParaRPr>
          </a:p>
          <a:p>
            <a:pPr marL="285750" marR="838200" indent="-285750" algn="just">
              <a:spcBef>
                <a:spcPts val="300"/>
              </a:spcBef>
              <a:spcAft>
                <a:spcPts val="0"/>
              </a:spcAft>
              <a:buFont typeface="Arial" panose="020B0604020202020204" pitchFamily="34" charset="0"/>
              <a:buChar char="•"/>
            </a:pPr>
            <a:r>
              <a:rPr lang="fr-FR" sz="1800" dirty="0">
                <a:effectLst/>
                <a:ea typeface="Times New Roman" panose="02020603050405020304" pitchFamily="18" charset="0"/>
              </a:rPr>
              <a:t>utilisation d’ailerons internes (risque de décollements moindre) ; </a:t>
            </a:r>
          </a:p>
          <a:p>
            <a:pPr marL="285750" marR="838200" indent="-285750" algn="just">
              <a:spcBef>
                <a:spcPts val="300"/>
              </a:spcBef>
              <a:spcAft>
                <a:spcPts val="0"/>
              </a:spcAft>
              <a:buFont typeface="Arial" panose="020B0604020202020204" pitchFamily="34" charset="0"/>
              <a:buChar char="•"/>
            </a:pPr>
            <a:r>
              <a:rPr lang="fr-FR" sz="1800" dirty="0">
                <a:effectLst/>
                <a:ea typeface="Times New Roman" panose="02020603050405020304" pitchFamily="18" charset="0"/>
              </a:rPr>
              <a:t>utilisation de générateurs de tourbillons (vortex) ;</a:t>
            </a:r>
          </a:p>
          <a:p>
            <a:pPr marL="285750" indent="-285750" algn="just">
              <a:spcBef>
                <a:spcPts val="300"/>
              </a:spcBef>
              <a:spcAft>
                <a:spcPts val="0"/>
              </a:spcAft>
              <a:buFont typeface="Arial" panose="020B0604020202020204" pitchFamily="34" charset="0"/>
              <a:buChar char="•"/>
            </a:pPr>
            <a:r>
              <a:rPr lang="fr-FR" sz="1800" dirty="0">
                <a:effectLst/>
                <a:ea typeface="Times New Roman" panose="02020603050405020304" pitchFamily="18" charset="0"/>
              </a:rPr>
              <a:t>épaississement du bord de fuite de la gouverne (accélération des filets d’air)</a:t>
            </a:r>
          </a:p>
        </p:txBody>
      </p:sp>
      <p:sp>
        <p:nvSpPr>
          <p:cNvPr id="9" name="Titre 1">
            <a:extLst>
              <a:ext uri="{FF2B5EF4-FFF2-40B4-BE49-F238E27FC236}">
                <a16:creationId xmlns:a16="http://schemas.microsoft.com/office/drawing/2014/main" id="{D149363F-8567-095E-F011-05783C6B1266}"/>
              </a:ext>
            </a:extLst>
          </p:cNvPr>
          <p:cNvSpPr>
            <a:spLocks noGrp="1"/>
          </p:cNvSpPr>
          <p:nvPr>
            <p:ph type="title"/>
          </p:nvPr>
        </p:nvSpPr>
        <p:spPr>
          <a:xfrm>
            <a:off x="4010596" y="120690"/>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
        <p:nvSpPr>
          <p:cNvPr id="6" name="ZoneTexte 5">
            <a:extLst>
              <a:ext uri="{FF2B5EF4-FFF2-40B4-BE49-F238E27FC236}">
                <a16:creationId xmlns:a16="http://schemas.microsoft.com/office/drawing/2014/main" id="{11A71ECE-E516-DF83-D8BE-47738FC85A8F}"/>
              </a:ext>
            </a:extLst>
          </p:cNvPr>
          <p:cNvSpPr txBox="1"/>
          <p:nvPr/>
        </p:nvSpPr>
        <p:spPr>
          <a:xfrm>
            <a:off x="3553164" y="617089"/>
            <a:ext cx="490205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Inversion partielle d’efficacité d’ailerons</a:t>
            </a:r>
            <a:endParaRPr lang="fr-FR" dirty="0"/>
          </a:p>
        </p:txBody>
      </p:sp>
    </p:spTree>
    <p:extLst>
      <p:ext uri="{BB962C8B-B14F-4D97-AF65-F5344CB8AC3E}">
        <p14:creationId xmlns:p14="http://schemas.microsoft.com/office/powerpoint/2010/main" val="3955552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du contenu 9">
            <a:extLst>
              <a:ext uri="{FF2B5EF4-FFF2-40B4-BE49-F238E27FC236}">
                <a16:creationId xmlns:a16="http://schemas.microsoft.com/office/drawing/2014/main" id="{80CC25B9-16AE-FE5E-5928-CCC0ACD557EF}"/>
              </a:ext>
            </a:extLst>
          </p:cNvPr>
          <p:cNvPicPr>
            <a:picLocks noGrp="1" noChangeAspect="1"/>
          </p:cNvPicPr>
          <p:nvPr>
            <p:ph idx="1"/>
          </p:nvPr>
        </p:nvPicPr>
        <p:blipFill>
          <a:blip r:embed="rId2"/>
          <a:stretch>
            <a:fillRect/>
          </a:stretch>
        </p:blipFill>
        <p:spPr>
          <a:xfrm>
            <a:off x="2077882" y="1312226"/>
            <a:ext cx="8036231" cy="2407156"/>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EC5BFAD8-097B-E9F4-96F6-2A165880EE5C}"/>
              </a:ext>
            </a:extLst>
          </p:cNvPr>
          <p:cNvSpPr txBox="1"/>
          <p:nvPr/>
        </p:nvSpPr>
        <p:spPr>
          <a:xfrm>
            <a:off x="621073" y="3940770"/>
            <a:ext cx="10949848" cy="26545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65113" marR="304800" indent="-265113" algn="just">
              <a:spcBef>
                <a:spcPts val="300"/>
              </a:spcBef>
              <a:spcAft>
                <a:spcPts val="1190"/>
              </a:spcAft>
              <a:buFont typeface="Arial" panose="020B0604020202020204" pitchFamily="34" charset="0"/>
              <a:buChar char="•"/>
            </a:pPr>
            <a:r>
              <a:rPr lang="fr-FR" sz="1800" dirty="0">
                <a:effectLst/>
                <a:ea typeface="Times New Roman" panose="02020603050405020304" pitchFamily="18" charset="0"/>
              </a:rPr>
              <a:t>Les effets de la température sur les commandes mécaniques pourraient avoir des conséquences préjudiciables sur la qualité de la transmission.</a:t>
            </a:r>
          </a:p>
          <a:p>
            <a:pPr marL="265113" marR="304800" indent="-265113" algn="just">
              <a:spcBef>
                <a:spcPts val="300"/>
              </a:spcBef>
              <a:spcAft>
                <a:spcPts val="1200"/>
              </a:spcAft>
              <a:buFont typeface="Arial" panose="020B0604020202020204" pitchFamily="34" charset="0"/>
              <a:buChar char="•"/>
            </a:pPr>
            <a:r>
              <a:rPr lang="fr-FR" sz="1800" dirty="0">
                <a:effectLst/>
                <a:ea typeface="Times New Roman" panose="02020603050405020304" pitchFamily="18" charset="0"/>
              </a:rPr>
              <a:t>Les câbles en acier inoxydable ont un coefficient de dilatation linéaire sensiblement égal à la moitié du coefficient de dilatation des alliages légers qui composent la structure.</a:t>
            </a:r>
          </a:p>
          <a:p>
            <a:pPr marL="265113" indent="-265113">
              <a:buFont typeface="Arial" panose="020B0604020202020204" pitchFamily="34" charset="0"/>
              <a:buChar char="•"/>
            </a:pPr>
            <a:r>
              <a:rPr lang="fr-FR" sz="1800" dirty="0">
                <a:solidFill>
                  <a:srgbClr val="000000"/>
                </a:solidFill>
                <a:effectLst/>
                <a:ea typeface="DejaVu Sans" panose="020B0603030804020204" pitchFamily="34" charset="0"/>
              </a:rPr>
              <a:t>Le fuselage d’un avion au soleil se dilate plus que les </a:t>
            </a:r>
            <a:r>
              <a:rPr lang="fr-FR" dirty="0">
                <a:solidFill>
                  <a:srgbClr val="000000"/>
                </a:solidFill>
                <a:ea typeface="DejaVu Sans" panose="020B0603030804020204" pitchFamily="34" charset="0"/>
              </a:rPr>
              <a:t>câbles: donc, leur tension va augmenter </a:t>
            </a:r>
            <a:endParaRPr lang="fr-FR" sz="1800" dirty="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plus les câbles seront longs (gros porteurs) plus le phénomène sera important,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nécessité d’installer des régulateurs de tension de câbles sur tous les avions équipés de commandes mécaniques.</a:t>
            </a:r>
            <a:endParaRPr lang="fr-FR" dirty="0"/>
          </a:p>
        </p:txBody>
      </p:sp>
      <p:sp>
        <p:nvSpPr>
          <p:cNvPr id="7" name="ZoneTexte 6">
            <a:extLst>
              <a:ext uri="{FF2B5EF4-FFF2-40B4-BE49-F238E27FC236}">
                <a16:creationId xmlns:a16="http://schemas.microsoft.com/office/drawing/2014/main" id="{EDACC94A-58B1-CCA6-312A-EAB9D2FA8534}"/>
              </a:ext>
            </a:extLst>
          </p:cNvPr>
          <p:cNvSpPr txBox="1"/>
          <p:nvPr/>
        </p:nvSpPr>
        <p:spPr>
          <a:xfrm>
            <a:off x="4452880" y="721506"/>
            <a:ext cx="3286237"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fr-FR" sz="1800" u="none" strike="noStrike" spc="0" dirty="0">
                <a:effectLst/>
                <a:ea typeface="Times New Roman" panose="02020603050405020304" pitchFamily="18" charset="0"/>
                <a:cs typeface="Times New Roman" panose="02020603050405020304" pitchFamily="18" charset="0"/>
              </a:rPr>
              <a:t>Contraintes sur les commandes</a:t>
            </a:r>
            <a:endParaRPr lang="fr-FR" dirty="0"/>
          </a:p>
        </p:txBody>
      </p:sp>
      <p:sp>
        <p:nvSpPr>
          <p:cNvPr id="8" name="Titre 1">
            <a:extLst>
              <a:ext uri="{FF2B5EF4-FFF2-40B4-BE49-F238E27FC236}">
                <a16:creationId xmlns:a16="http://schemas.microsoft.com/office/drawing/2014/main" id="{AB7AB67D-E033-06DB-A0ED-4C0B4A864BF4}"/>
              </a:ext>
            </a:extLst>
          </p:cNvPr>
          <p:cNvSpPr>
            <a:spLocks noGrp="1"/>
          </p:cNvSpPr>
          <p:nvPr>
            <p:ph type="title"/>
          </p:nvPr>
        </p:nvSpPr>
        <p:spPr>
          <a:xfrm>
            <a:off x="4010596" y="120690"/>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Tree>
    <p:extLst>
      <p:ext uri="{BB962C8B-B14F-4D97-AF65-F5344CB8AC3E}">
        <p14:creationId xmlns:p14="http://schemas.microsoft.com/office/powerpoint/2010/main" val="2309506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33C4DC5E-E08E-F1BC-D4FB-A3237C894025}"/>
              </a:ext>
            </a:extLst>
          </p:cNvPr>
          <p:cNvPicPr>
            <a:picLocks noGrp="1" noChangeAspect="1"/>
          </p:cNvPicPr>
          <p:nvPr>
            <p:ph idx="1"/>
          </p:nvPr>
        </p:nvPicPr>
        <p:blipFill>
          <a:blip r:embed="rId2"/>
          <a:stretch>
            <a:fillRect/>
          </a:stretch>
        </p:blipFill>
        <p:spPr>
          <a:xfrm>
            <a:off x="2267120" y="1230766"/>
            <a:ext cx="7365814" cy="3622390"/>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500AB208-2A06-4AE3-D74D-8B70FE517BFC}"/>
              </a:ext>
            </a:extLst>
          </p:cNvPr>
          <p:cNvSpPr txBox="1"/>
          <p:nvPr/>
        </p:nvSpPr>
        <p:spPr>
          <a:xfrm>
            <a:off x="1054862" y="5244029"/>
            <a:ext cx="10556916" cy="8803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Des ressorts compensent les changements de longueur des câbles </a:t>
            </a:r>
          </a:p>
          <a:p>
            <a:pPr marL="285750" indent="-285750" algn="just">
              <a:lnSpc>
                <a:spcPct val="150000"/>
              </a:lnSpc>
              <a:buFont typeface="Arial" panose="020B0604020202020204" pitchFamily="34" charset="0"/>
              <a:buChar char="•"/>
            </a:pPr>
            <a:r>
              <a:rPr lang="fr-FR" dirty="0">
                <a:solidFill>
                  <a:srgbClr val="000000"/>
                </a:solidFill>
                <a:ea typeface="DejaVu Sans" panose="020B0603030804020204" pitchFamily="34" charset="0"/>
              </a:rPr>
              <a:t>R</a:t>
            </a:r>
            <a:r>
              <a:rPr lang="fr-FR" sz="1800" dirty="0">
                <a:solidFill>
                  <a:srgbClr val="000000"/>
                </a:solidFill>
                <a:effectLst/>
                <a:ea typeface="DejaVu Sans" panose="020B0603030804020204" pitchFamily="34" charset="0"/>
              </a:rPr>
              <a:t>epositionnent en permanence les deux 1/2 guignols par l’intermédiaire de la traverse de blocage</a:t>
            </a:r>
            <a:endParaRPr lang="fr-FR" dirty="0"/>
          </a:p>
        </p:txBody>
      </p:sp>
      <p:sp>
        <p:nvSpPr>
          <p:cNvPr id="6" name="ZoneTexte 5">
            <a:extLst>
              <a:ext uri="{FF2B5EF4-FFF2-40B4-BE49-F238E27FC236}">
                <a16:creationId xmlns:a16="http://schemas.microsoft.com/office/drawing/2014/main" id="{C905FCD1-8B41-4A6B-C7CF-A513ECD41042}"/>
              </a:ext>
            </a:extLst>
          </p:cNvPr>
          <p:cNvSpPr txBox="1"/>
          <p:nvPr/>
        </p:nvSpPr>
        <p:spPr>
          <a:xfrm>
            <a:off x="4452880" y="721506"/>
            <a:ext cx="3286237"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fr-FR" sz="1800" u="none" strike="noStrike" spc="0" dirty="0">
                <a:effectLst/>
                <a:ea typeface="Times New Roman" panose="02020603050405020304" pitchFamily="18" charset="0"/>
                <a:cs typeface="Times New Roman" panose="02020603050405020304" pitchFamily="18" charset="0"/>
              </a:rPr>
              <a:t>Contraintes sur les commandes</a:t>
            </a:r>
            <a:endParaRPr lang="fr-FR" dirty="0"/>
          </a:p>
        </p:txBody>
      </p:sp>
      <p:sp>
        <p:nvSpPr>
          <p:cNvPr id="8" name="Titre 1">
            <a:extLst>
              <a:ext uri="{FF2B5EF4-FFF2-40B4-BE49-F238E27FC236}">
                <a16:creationId xmlns:a16="http://schemas.microsoft.com/office/drawing/2014/main" id="{FB8FBE10-F81F-B73F-0757-B4360EB9423B}"/>
              </a:ext>
            </a:extLst>
          </p:cNvPr>
          <p:cNvSpPr>
            <a:spLocks noGrp="1"/>
          </p:cNvSpPr>
          <p:nvPr>
            <p:ph type="title"/>
          </p:nvPr>
        </p:nvSpPr>
        <p:spPr>
          <a:xfrm>
            <a:off x="4010596" y="120690"/>
            <a:ext cx="4560065" cy="549275"/>
          </a:xfrm>
        </p:spPr>
        <p:txBody>
          <a:bodyPr>
            <a:normAutofit/>
          </a:bodyPr>
          <a:lstStyle/>
          <a:p>
            <a:r>
              <a:rPr lang="fr-FR" sz="24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DEFAUTS DES GOUVERNES</a:t>
            </a:r>
            <a:endParaRPr lang="fr-FR" sz="2400" dirty="0"/>
          </a:p>
        </p:txBody>
      </p:sp>
    </p:spTree>
    <p:extLst>
      <p:ext uri="{BB962C8B-B14F-4D97-AF65-F5344CB8AC3E}">
        <p14:creationId xmlns:p14="http://schemas.microsoft.com/office/powerpoint/2010/main" val="23578136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37B0093F-79FC-26DB-DC9B-1CCE6E33B32D}"/>
              </a:ext>
            </a:extLst>
          </p:cNvPr>
          <p:cNvPicPr>
            <a:picLocks noGrp="1" noChangeAspect="1"/>
          </p:cNvPicPr>
          <p:nvPr>
            <p:ph idx="1"/>
          </p:nvPr>
        </p:nvPicPr>
        <p:blipFill rotWithShape="1">
          <a:blip r:embed="rId2"/>
          <a:srcRect l="7189" r="7122"/>
          <a:stretch/>
        </p:blipFill>
        <p:spPr>
          <a:xfrm>
            <a:off x="6521985" y="1521616"/>
            <a:ext cx="4946573" cy="2047438"/>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AE2C3A41-E6F8-DE2C-C496-A4E51D9ABB2A}"/>
              </a:ext>
            </a:extLst>
          </p:cNvPr>
          <p:cNvSpPr txBox="1"/>
          <p:nvPr/>
        </p:nvSpPr>
        <p:spPr>
          <a:xfrm>
            <a:off x="4105843" y="200738"/>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89E7EC1F-5732-02BC-B47C-30F28EF05771}"/>
                  </a:ext>
                </a:extLst>
              </p:cNvPr>
              <p:cNvSpPr txBox="1"/>
              <p:nvPr/>
            </p:nvSpPr>
            <p:spPr>
              <a:xfrm>
                <a:off x="1102604" y="3931386"/>
                <a:ext cx="9253251" cy="23493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152400" marR="1181100" indent="-838200" algn="l">
                  <a:lnSpc>
                    <a:spcPts val="2875"/>
                  </a:lnSpc>
                  <a:spcBef>
                    <a:spcPts val="300"/>
                  </a:spcBef>
                  <a:spcAft>
                    <a:spcPts val="0"/>
                  </a:spcAft>
                </a:pPr>
                <a:r>
                  <a:rPr lang="fr-FR" sz="1800" dirty="0">
                    <a:effectLst/>
                    <a:ea typeface="Times New Roman" panose="02020603050405020304" pitchFamily="18" charset="0"/>
                  </a:rPr>
                  <a:t>Nous pouvons écrire l’égalité : </a:t>
                </a:r>
                <a:endParaRPr lang="de-DE" sz="1800" i="1" dirty="0">
                  <a:effectLst/>
                  <a:ea typeface="Times New Roman" panose="02020603050405020304" pitchFamily="18" charset="0"/>
                </a:endParaRPr>
              </a:p>
              <a:p>
                <a:pPr marL="152400" marR="1181100" indent="-838200" algn="l">
                  <a:lnSpc>
                    <a:spcPts val="2875"/>
                  </a:lnSpc>
                  <a:spcBef>
                    <a:spcPts val="300"/>
                  </a:spcBef>
                  <a:spcAft>
                    <a:spcPts val="0"/>
                  </a:spcAft>
                </a:pPr>
                <a14:m>
                  <m:oMathPara xmlns:m="http://schemas.openxmlformats.org/officeDocument/2006/math">
                    <m:oMathParaPr>
                      <m:jc m:val="centerGroup"/>
                    </m:oMathParaPr>
                    <m:oMath xmlns:m="http://schemas.openxmlformats.org/officeDocument/2006/math">
                      <m:r>
                        <a:rPr lang="fr-FR" sz="1800" i="1" dirty="0" smtClean="0">
                          <a:effectLst/>
                          <a:latin typeface="Cambria Math" panose="02040503050406030204" pitchFamily="18" charset="0"/>
                          <a:ea typeface="Times New Roman" panose="02020603050405020304" pitchFamily="18" charset="0"/>
                        </a:rPr>
                        <m:t>𝐹𝑐</m:t>
                      </m:r>
                      <m:r>
                        <a:rPr lang="fr-FR" sz="1800" i="1" dirty="0">
                          <a:effectLst/>
                          <a:latin typeface="Cambria Math" panose="02040503050406030204" pitchFamily="18" charset="0"/>
                          <a:ea typeface="Times New Roman" panose="02020603050405020304" pitchFamily="18" charset="0"/>
                        </a:rPr>
                        <m:t> </m:t>
                      </m:r>
                      <m:r>
                        <a:rPr lang="fr-FR" sz="1800" i="1" dirty="0" smtClean="0">
                          <a:effectLst/>
                          <a:latin typeface="Cambria Math" panose="02040503050406030204" pitchFamily="18" charset="0"/>
                          <a:ea typeface="Cambria Math" panose="02040503050406030204" pitchFamily="18" charset="0"/>
                        </a:rPr>
                        <m:t>×</m:t>
                      </m:r>
                      <m:r>
                        <a:rPr lang="fr-FR" sz="1800" i="1" dirty="0">
                          <a:effectLst/>
                          <a:latin typeface="Cambria Math" panose="02040503050406030204" pitchFamily="18" charset="0"/>
                          <a:ea typeface="Times New Roman" panose="02020603050405020304" pitchFamily="18" charset="0"/>
                        </a:rPr>
                        <m:t> </m:t>
                      </m:r>
                      <m:r>
                        <a:rPr lang="fr-FR" sz="1800" i="1" dirty="0">
                          <a:effectLst/>
                          <a:latin typeface="Cambria Math" panose="02040503050406030204" pitchFamily="18" charset="0"/>
                          <a:ea typeface="Times New Roman" panose="02020603050405020304" pitchFamily="18" charset="0"/>
                        </a:rPr>
                        <m:t>𝐷</m:t>
                      </m:r>
                      <m:r>
                        <a:rPr lang="fr-FR" sz="1800" i="1" dirty="0">
                          <a:effectLst/>
                          <a:latin typeface="Cambria Math" panose="02040503050406030204" pitchFamily="18" charset="0"/>
                          <a:ea typeface="Times New Roman" panose="02020603050405020304" pitchFamily="18" charset="0"/>
                        </a:rPr>
                        <m:t> = </m:t>
                      </m:r>
                      <m:r>
                        <a:rPr lang="fr-FR" sz="1800" i="1" dirty="0">
                          <a:effectLst/>
                          <a:latin typeface="Cambria Math" panose="02040503050406030204" pitchFamily="18" charset="0"/>
                          <a:ea typeface="Times New Roman" panose="02020603050405020304" pitchFamily="18" charset="0"/>
                        </a:rPr>
                        <m:t>𝐹𝑔</m:t>
                      </m:r>
                      <m:r>
                        <a:rPr lang="fr-FR" sz="1800" i="1" dirty="0">
                          <a:effectLst/>
                          <a:latin typeface="Cambria Math" panose="02040503050406030204" pitchFamily="18" charset="0"/>
                          <a:ea typeface="Times New Roman" panose="02020603050405020304" pitchFamily="18" charset="0"/>
                        </a:rPr>
                        <m:t> × </m:t>
                      </m:r>
                      <m:r>
                        <a:rPr lang="fr-FR" sz="1800" i="1" dirty="0">
                          <a:effectLst/>
                          <a:latin typeface="Cambria Math" panose="02040503050406030204" pitchFamily="18" charset="0"/>
                          <a:ea typeface="Times New Roman" panose="02020603050405020304" pitchFamily="18" charset="0"/>
                        </a:rPr>
                        <m:t>𝑑</m:t>
                      </m:r>
                    </m:oMath>
                  </m:oMathPara>
                </a14:m>
                <a:endParaRPr lang="fr-FR" sz="1800" dirty="0">
                  <a:effectLst/>
                  <a:ea typeface="Times New Roman" panose="02020603050405020304" pitchFamily="18" charset="0"/>
                </a:endParaRPr>
              </a:p>
              <a:p>
                <a:pPr marL="152400" indent="-838200" algn="just">
                  <a:lnSpc>
                    <a:spcPts val="2815"/>
                  </a:lnSpc>
                  <a:spcBef>
                    <a:spcPts val="300"/>
                  </a:spcBef>
                  <a:spcAft>
                    <a:spcPts val="0"/>
                  </a:spcAft>
                </a:pPr>
                <a:r>
                  <a:rPr lang="fr-FR" sz="1800" dirty="0">
                    <a:effectLst/>
                    <a:ea typeface="Times New Roman" panose="02020603050405020304" pitchFamily="18" charset="0"/>
                  </a:rPr>
                  <a:t>On appelle </a:t>
                </a:r>
                <a:r>
                  <a:rPr lang="fr-FR" sz="1800" b="1" spc="0" dirty="0">
                    <a:solidFill>
                      <a:srgbClr val="000000"/>
                    </a:solidFill>
                    <a:effectLst/>
                    <a:ea typeface="Times New Roman" panose="02020603050405020304" pitchFamily="18" charset="0"/>
                    <a:cs typeface="Times New Roman" panose="02020603050405020304" pitchFamily="18" charset="0"/>
                  </a:rPr>
                  <a:t>moment de charnière </a:t>
                </a:r>
                <a:r>
                  <a:rPr lang="fr-FR" sz="1800" dirty="0">
                    <a:effectLst/>
                    <a:ea typeface="Times New Roman" panose="02020603050405020304" pitchFamily="18" charset="0"/>
                  </a:rPr>
                  <a:t>de la gouverne l’expression : </a:t>
                </a:r>
              </a:p>
              <a:p>
                <a:pPr marL="152400" indent="-838200" algn="just">
                  <a:lnSpc>
                    <a:spcPts val="2815"/>
                  </a:lnSpc>
                  <a:spcBef>
                    <a:spcPts val="300"/>
                  </a:spcBef>
                  <a:spcAft>
                    <a:spcPts val="0"/>
                  </a:spcAft>
                </a:pPr>
                <a14:m>
                  <m:oMathPara xmlns:m="http://schemas.openxmlformats.org/officeDocument/2006/math">
                    <m:oMathParaPr>
                      <m:jc m:val="centerGroup"/>
                    </m:oMathParaPr>
                    <m:oMath xmlns:m="http://schemas.openxmlformats.org/officeDocument/2006/math">
                      <m:sSup>
                        <m:sSupPr>
                          <m:ctrlPr>
                            <a:rPr lang="fr-FR" sz="1800" i="1" dirty="0" smtClean="0">
                              <a:effectLst/>
                              <a:latin typeface="Cambria Math" panose="02040503050406030204" pitchFamily="18" charset="0"/>
                            </a:rPr>
                          </m:ctrlPr>
                        </m:sSupPr>
                        <m:e>
                          <m:r>
                            <a:rPr lang="de-DE" sz="1800" b="0" i="1" dirty="0" smtClean="0">
                              <a:effectLst/>
                              <a:latin typeface="Cambria Math" panose="02040503050406030204" pitchFamily="18" charset="0"/>
                            </a:rPr>
                            <m:t>𝑀</m:t>
                          </m:r>
                        </m:e>
                        <m:sup>
                          <m:r>
                            <a:rPr lang="de-DE" sz="1800" b="0" i="1" dirty="0" smtClean="0">
                              <a:effectLst/>
                              <a:latin typeface="Cambria Math" panose="02040503050406030204" pitchFamily="18" charset="0"/>
                            </a:rPr>
                            <m:t>𝑡</m:t>
                          </m:r>
                        </m:sup>
                      </m:sSup>
                      <m:r>
                        <a:rPr lang="fr-FR" sz="1800" i="1" dirty="0" smtClean="0">
                          <a:effectLst/>
                          <a:latin typeface="Cambria Math" panose="02040503050406030204" pitchFamily="18" charset="0"/>
                          <a:ea typeface="Times New Roman" panose="02020603050405020304" pitchFamily="18" charset="0"/>
                        </a:rPr>
                        <m:t> </m:t>
                      </m:r>
                      <m:r>
                        <a:rPr lang="fr-FR" sz="1800" i="1" dirty="0">
                          <a:effectLst/>
                          <a:latin typeface="Cambria Math" panose="02040503050406030204" pitchFamily="18" charset="0"/>
                          <a:ea typeface="Times New Roman" panose="02020603050405020304" pitchFamily="18" charset="0"/>
                        </a:rPr>
                        <m:t>= </m:t>
                      </m:r>
                      <m:r>
                        <a:rPr lang="fr-FR" sz="1800" i="1" dirty="0">
                          <a:effectLst/>
                          <a:latin typeface="Cambria Math" panose="02040503050406030204" pitchFamily="18" charset="0"/>
                          <a:ea typeface="Times New Roman" panose="02020603050405020304" pitchFamily="18" charset="0"/>
                        </a:rPr>
                        <m:t>𝐹𝑔</m:t>
                      </m:r>
                      <m:r>
                        <a:rPr lang="fr-FR" sz="1800" i="1" dirty="0">
                          <a:effectLst/>
                          <a:latin typeface="Cambria Math" panose="02040503050406030204" pitchFamily="18" charset="0"/>
                          <a:ea typeface="Times New Roman" panose="02020603050405020304" pitchFamily="18" charset="0"/>
                        </a:rPr>
                        <m:t> × </m:t>
                      </m:r>
                      <m:r>
                        <a:rPr lang="fr-FR" sz="1800" i="1" dirty="0">
                          <a:effectLst/>
                          <a:latin typeface="Cambria Math" panose="02040503050406030204" pitchFamily="18" charset="0"/>
                          <a:ea typeface="Times New Roman" panose="02020603050405020304" pitchFamily="18" charset="0"/>
                        </a:rPr>
                        <m:t>𝑑</m:t>
                      </m:r>
                    </m:oMath>
                  </m:oMathPara>
                </a14:m>
                <a:endParaRPr lang="fr-FR" sz="1800" dirty="0">
                  <a:effectLst/>
                  <a:ea typeface="Times New Roman" panose="02020603050405020304" pitchFamily="18" charset="0"/>
                </a:endParaRPr>
              </a:p>
              <a:p>
                <a:pPr marL="152400" indent="-838200" algn="just">
                  <a:lnSpc>
                    <a:spcPts val="2815"/>
                  </a:lnSpc>
                  <a:spcBef>
                    <a:spcPts val="300"/>
                  </a:spcBef>
                  <a:spcAft>
                    <a:spcPts val="0"/>
                  </a:spcAft>
                </a:pPr>
                <a:r>
                  <a:rPr lang="fr-FR" sz="1800" dirty="0">
                    <a:effectLst/>
                    <a:ea typeface="Times New Roman" panose="02020603050405020304" pitchFamily="18" charset="0"/>
                  </a:rPr>
                  <a:t>L’effort dans la commande nécessaire pour braquer une gouverne est donc : </a:t>
                </a:r>
                <a:endParaRPr lang="de-DE" sz="1800" b="0" i="1" dirty="0">
                  <a:effectLst/>
                  <a:ea typeface="Times New Roman" panose="02020603050405020304" pitchFamily="18" charset="0"/>
                </a:endParaRPr>
              </a:p>
              <a:p>
                <a:pPr marL="152400" indent="-838200" algn="just">
                  <a:lnSpc>
                    <a:spcPts val="2815"/>
                  </a:lnSpc>
                  <a:spcBef>
                    <a:spcPts val="300"/>
                  </a:spcBef>
                  <a:spcAft>
                    <a:spcPts val="0"/>
                  </a:spcAft>
                </a:pPr>
                <a14:m>
                  <m:oMathPara xmlns:m="http://schemas.openxmlformats.org/officeDocument/2006/math">
                    <m:oMathParaPr>
                      <m:jc m:val="centerGroup"/>
                    </m:oMathParaPr>
                    <m:oMath xmlns:m="http://schemas.openxmlformats.org/officeDocument/2006/math">
                      <m:r>
                        <a:rPr lang="de-DE" sz="1800" b="0" i="1" smtClean="0">
                          <a:effectLst/>
                          <a:latin typeface="Cambria Math" panose="02040503050406030204" pitchFamily="18" charset="0"/>
                          <a:ea typeface="Times New Roman" panose="02020603050405020304" pitchFamily="18" charset="0"/>
                        </a:rPr>
                        <m:t>𝐹𝑐</m:t>
                      </m:r>
                      <m:r>
                        <a:rPr lang="de-DE" sz="1800" b="0" i="1" smtClean="0">
                          <a:effectLst/>
                          <a:latin typeface="Cambria Math" panose="02040503050406030204" pitchFamily="18" charset="0"/>
                          <a:ea typeface="Times New Roman" panose="02020603050405020304" pitchFamily="18" charset="0"/>
                        </a:rPr>
                        <m:t>=</m:t>
                      </m:r>
                      <m:f>
                        <m:fPr>
                          <m:ctrlPr>
                            <a:rPr lang="de-DE" sz="1800" b="0" i="1" smtClean="0">
                              <a:effectLst/>
                              <a:latin typeface="Cambria Math" panose="02040503050406030204" pitchFamily="18" charset="0"/>
                            </a:rPr>
                          </m:ctrlPr>
                        </m:fPr>
                        <m:num>
                          <m:r>
                            <a:rPr lang="fr-FR" i="1" dirty="0">
                              <a:latin typeface="Cambria Math" panose="02040503050406030204" pitchFamily="18" charset="0"/>
                              <a:ea typeface="Times New Roman" panose="02020603050405020304" pitchFamily="18" charset="0"/>
                            </a:rPr>
                            <m:t>𝐹𝑔</m:t>
                          </m:r>
                          <m:r>
                            <a:rPr lang="fr-FR" i="1" dirty="0">
                              <a:latin typeface="Cambria Math" panose="02040503050406030204" pitchFamily="18" charset="0"/>
                              <a:ea typeface="Times New Roman" panose="02020603050405020304" pitchFamily="18" charset="0"/>
                            </a:rPr>
                            <m:t> × </m:t>
                          </m:r>
                          <m:r>
                            <a:rPr lang="fr-FR" i="1" dirty="0">
                              <a:latin typeface="Cambria Math" panose="02040503050406030204" pitchFamily="18" charset="0"/>
                              <a:ea typeface="Times New Roman" panose="02020603050405020304" pitchFamily="18" charset="0"/>
                            </a:rPr>
                            <m:t>𝑑</m:t>
                          </m:r>
                          <m:r>
                            <m:rPr>
                              <m:nor/>
                            </m:rPr>
                            <a:rPr lang="fr-FR" dirty="0">
                              <a:ea typeface="Times New Roman" panose="02020603050405020304" pitchFamily="18" charset="0"/>
                            </a:rPr>
                            <m:t> </m:t>
                          </m:r>
                        </m:num>
                        <m:den>
                          <m:r>
                            <a:rPr lang="de-DE" sz="1800" b="0" i="1" smtClean="0">
                              <a:effectLst/>
                              <a:latin typeface="Cambria Math" panose="02040503050406030204" pitchFamily="18" charset="0"/>
                            </a:rPr>
                            <m:t>𝐷</m:t>
                          </m:r>
                        </m:den>
                      </m:f>
                    </m:oMath>
                  </m:oMathPara>
                </a14:m>
                <a:endParaRPr lang="fr-FR" sz="1800" dirty="0">
                  <a:effectLst/>
                  <a:ea typeface="Times New Roman" panose="02020603050405020304" pitchFamily="18" charset="0"/>
                </a:endParaRPr>
              </a:p>
            </p:txBody>
          </p:sp>
        </mc:Choice>
        <mc:Fallback xmlns="">
          <p:sp>
            <p:nvSpPr>
              <p:cNvPr id="11" name="ZoneTexte 10">
                <a:extLst>
                  <a:ext uri="{FF2B5EF4-FFF2-40B4-BE49-F238E27FC236}">
                    <a16:creationId xmlns:a16="http://schemas.microsoft.com/office/drawing/2014/main" id="{89E7EC1F-5732-02BC-B47C-30F28EF05771}"/>
                  </a:ext>
                </a:extLst>
              </p:cNvPr>
              <p:cNvSpPr txBox="1">
                <a:spLocks noRot="1" noChangeAspect="1" noMove="1" noResize="1" noEditPoints="1" noAdjustHandles="1" noChangeArrowheads="1" noChangeShapeType="1" noTextEdit="1"/>
              </p:cNvSpPr>
              <p:nvPr/>
            </p:nvSpPr>
            <p:spPr>
              <a:xfrm>
                <a:off x="1102604" y="3931386"/>
                <a:ext cx="9253251" cy="2349361"/>
              </a:xfrm>
              <a:prstGeom prst="rect">
                <a:avLst/>
              </a:prstGeom>
              <a:blipFill>
                <a:blip r:embed="rId3"/>
                <a:stretch>
                  <a:fillRect l="-526" b="-2067"/>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595DF02C-50CD-B0ED-389B-8B97FE66CAAB}"/>
              </a:ext>
            </a:extLst>
          </p:cNvPr>
          <p:cNvSpPr txBox="1"/>
          <p:nvPr/>
        </p:nvSpPr>
        <p:spPr>
          <a:xfrm>
            <a:off x="5086501" y="588269"/>
            <a:ext cx="2400301" cy="261867"/>
          </a:xfrm>
          <a:prstGeom prst="rect">
            <a:avLst/>
          </a:prstGeom>
          <a:noFill/>
        </p:spPr>
        <p:txBody>
          <a:bodyPr wrap="square">
            <a:spAutoFit/>
          </a:bodyPr>
          <a:lstStyle/>
          <a:p>
            <a:pPr lvl="0" algn="just">
              <a:lnSpc>
                <a:spcPts val="1200"/>
              </a:lnSpc>
              <a:spcBef>
                <a:spcPts val="3300"/>
              </a:spcBef>
              <a:spcAft>
                <a:spcPts val="1140"/>
              </a:spcAft>
              <a:buClr>
                <a:srgbClr val="000000"/>
              </a:buClr>
              <a:buSzPts val="1200"/>
              <a:tabLst>
                <a:tab pos="6127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Moment de charnière</a:t>
            </a:r>
          </a:p>
        </p:txBody>
      </p:sp>
      <p:sp>
        <p:nvSpPr>
          <p:cNvPr id="10" name="ZoneTexte 9">
            <a:extLst>
              <a:ext uri="{FF2B5EF4-FFF2-40B4-BE49-F238E27FC236}">
                <a16:creationId xmlns:a16="http://schemas.microsoft.com/office/drawing/2014/main" id="{22DB73CA-7451-F430-93A7-6BC6B35424AF}"/>
              </a:ext>
            </a:extLst>
          </p:cNvPr>
          <p:cNvSpPr txBox="1"/>
          <p:nvPr/>
        </p:nvSpPr>
        <p:spPr>
          <a:xfrm>
            <a:off x="323324" y="1521616"/>
            <a:ext cx="6097836"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R="1181100" algn="l"/>
            <a:r>
              <a:rPr lang="fr-FR" sz="1800" dirty="0">
                <a:effectLst/>
                <a:ea typeface="Times New Roman" panose="02020603050405020304" pitchFamily="18" charset="0"/>
              </a:rPr>
              <a:t>Considérons une gouverne braquée et en équilibre</a:t>
            </a:r>
          </a:p>
          <a:p>
            <a:pPr marL="285750" marR="1181100" indent="-285750" algn="l">
              <a:buFont typeface="Arial" panose="020B0604020202020204" pitchFamily="34" charset="0"/>
              <a:buChar char="•"/>
            </a:pPr>
            <a:r>
              <a:rPr lang="fr-FR" sz="1800" dirty="0" err="1">
                <a:effectLst/>
                <a:ea typeface="Times New Roman" panose="02020603050405020304" pitchFamily="18" charset="0"/>
              </a:rPr>
              <a:t>Fc</a:t>
            </a:r>
            <a:r>
              <a:rPr lang="fr-FR" sz="1800" dirty="0">
                <a:effectLst/>
                <a:ea typeface="Times New Roman" panose="02020603050405020304" pitchFamily="18" charset="0"/>
              </a:rPr>
              <a:t> = Force de commande</a:t>
            </a:r>
          </a:p>
          <a:p>
            <a:pPr marL="285750" marR="1181100" indent="-285750" algn="l">
              <a:buFont typeface="Arial" panose="020B0604020202020204" pitchFamily="34" charset="0"/>
              <a:buChar char="•"/>
            </a:pPr>
            <a:r>
              <a:rPr lang="fr-FR" sz="1800" dirty="0">
                <a:effectLst/>
                <a:ea typeface="Times New Roman" panose="02020603050405020304" pitchFamily="18" charset="0"/>
              </a:rPr>
              <a:t>D = Distance entre la droite d’action de </a:t>
            </a:r>
          </a:p>
          <a:p>
            <a:pPr marL="285750" marR="1181100" indent="-285750" algn="l">
              <a:buFont typeface="Arial" panose="020B0604020202020204" pitchFamily="34" charset="0"/>
              <a:buChar char="•"/>
            </a:pPr>
            <a:r>
              <a:rPr lang="fr-FR" sz="1800" dirty="0" err="1">
                <a:effectLst/>
                <a:ea typeface="Times New Roman" panose="02020603050405020304" pitchFamily="18" charset="0"/>
              </a:rPr>
              <a:t>Fc</a:t>
            </a:r>
            <a:r>
              <a:rPr lang="fr-FR" sz="1800" dirty="0">
                <a:effectLst/>
                <a:ea typeface="Times New Roman" panose="02020603050405020304" pitchFamily="18" charset="0"/>
              </a:rPr>
              <a:t> et l’axe d’articulation gouverne </a:t>
            </a:r>
          </a:p>
          <a:p>
            <a:pPr marL="285750" marR="1181100" indent="-285750" algn="l">
              <a:buFont typeface="Arial" panose="020B0604020202020204" pitchFamily="34" charset="0"/>
              <a:buChar char="•"/>
            </a:pPr>
            <a:r>
              <a:rPr lang="fr-FR" sz="1800" dirty="0">
                <a:effectLst/>
                <a:ea typeface="Times New Roman" panose="02020603050405020304" pitchFamily="18" charset="0"/>
              </a:rPr>
              <a:t>Fg = Réaction aérodynamique sur la gouverne</a:t>
            </a:r>
          </a:p>
          <a:p>
            <a:pPr marL="285750" marR="1181100" indent="-285750" algn="l">
              <a:buFont typeface="Arial" panose="020B0604020202020204" pitchFamily="34" charset="0"/>
              <a:buChar char="•"/>
            </a:pPr>
            <a:r>
              <a:rPr lang="fr-FR" sz="1800" dirty="0">
                <a:effectLst/>
                <a:ea typeface="Times New Roman" panose="02020603050405020304" pitchFamily="18" charset="0"/>
              </a:rPr>
              <a:t>d = distance entre la droite d’action de Fg et l’axe d’articulation gouverne </a:t>
            </a:r>
          </a:p>
        </p:txBody>
      </p:sp>
    </p:spTree>
    <p:extLst>
      <p:ext uri="{BB962C8B-B14F-4D97-AF65-F5344CB8AC3E}">
        <p14:creationId xmlns:p14="http://schemas.microsoft.com/office/powerpoint/2010/main" val="1755718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DC58BE3-920D-609C-800D-56833C7DA0AF}"/>
              </a:ext>
            </a:extLst>
          </p:cNvPr>
          <p:cNvSpPr txBox="1"/>
          <p:nvPr/>
        </p:nvSpPr>
        <p:spPr>
          <a:xfrm>
            <a:off x="981074" y="3311870"/>
            <a:ext cx="10229850" cy="29578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Le pilote doit fournir un effort proportionnel au moment de charnière.</a:t>
            </a:r>
          </a:p>
          <a:p>
            <a:pPr>
              <a:lnSpc>
                <a:spcPct val="150000"/>
              </a:lnSpc>
            </a:pPr>
            <a:r>
              <a:rPr lang="fr-FR" dirty="0"/>
              <a:t>Ce moment est variable et fonction :</a:t>
            </a:r>
          </a:p>
          <a:p>
            <a:pPr marL="285750" indent="-285750">
              <a:lnSpc>
                <a:spcPct val="150000"/>
              </a:lnSpc>
              <a:buFont typeface="Arial" panose="020B0604020202020204" pitchFamily="34" charset="0"/>
              <a:buChar char="•"/>
            </a:pPr>
            <a:r>
              <a:rPr lang="fr-FR" dirty="0"/>
              <a:t>de la surface de la gouverne ; </a:t>
            </a:r>
          </a:p>
          <a:p>
            <a:pPr marL="285750" indent="-285750">
              <a:lnSpc>
                <a:spcPct val="150000"/>
              </a:lnSpc>
              <a:buFont typeface="Arial" panose="020B0604020202020204" pitchFamily="34" charset="0"/>
              <a:buChar char="•"/>
            </a:pPr>
            <a:r>
              <a:rPr lang="fr-FR" dirty="0"/>
              <a:t>de l’angle de braquage de la gouverne : pour une gouverne donnée, si la vitesse est constante, l’effort sera d’autant plus élevé que l’angle de braquage est plus important ;</a:t>
            </a:r>
          </a:p>
          <a:p>
            <a:pPr marL="285750" indent="-285750">
              <a:lnSpc>
                <a:spcPct val="150000"/>
              </a:lnSpc>
              <a:buFont typeface="Arial" panose="020B0604020202020204" pitchFamily="34" charset="0"/>
              <a:buChar char="•"/>
            </a:pPr>
            <a:r>
              <a:rPr lang="fr-FR" dirty="0"/>
              <a:t>de la vitesse (V</a:t>
            </a:r>
            <a:r>
              <a:rPr lang="fr-FR" baseline="30000" dirty="0"/>
              <a:t>2</a:t>
            </a:r>
            <a:r>
              <a:rPr lang="fr-FR" dirty="0"/>
              <a:t>) : pour maintenir un angle de braquage constant, l’effort sera d’autant plus important que la vitesse sera plus élevée.</a:t>
            </a:r>
          </a:p>
        </p:txBody>
      </p:sp>
      <p:sp>
        <p:nvSpPr>
          <p:cNvPr id="8" name="ZoneTexte 7">
            <a:extLst>
              <a:ext uri="{FF2B5EF4-FFF2-40B4-BE49-F238E27FC236}">
                <a16:creationId xmlns:a16="http://schemas.microsoft.com/office/drawing/2014/main" id="{C847575F-200F-8EE8-0452-048F5F7665A2}"/>
              </a:ext>
            </a:extLst>
          </p:cNvPr>
          <p:cNvSpPr txBox="1"/>
          <p:nvPr/>
        </p:nvSpPr>
        <p:spPr>
          <a:xfrm>
            <a:off x="4536195" y="344271"/>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pic>
        <p:nvPicPr>
          <p:cNvPr id="4" name="Espace réservé du contenu 6">
            <a:extLst>
              <a:ext uri="{FF2B5EF4-FFF2-40B4-BE49-F238E27FC236}">
                <a16:creationId xmlns:a16="http://schemas.microsoft.com/office/drawing/2014/main" id="{1CC02771-715C-E38F-439D-41D21F4C1C70}"/>
              </a:ext>
            </a:extLst>
          </p:cNvPr>
          <p:cNvPicPr>
            <a:picLocks noGrp="1" noChangeAspect="1"/>
          </p:cNvPicPr>
          <p:nvPr>
            <p:ph idx="1"/>
          </p:nvPr>
        </p:nvPicPr>
        <p:blipFill rotWithShape="1">
          <a:blip r:embed="rId3"/>
          <a:srcRect l="7189" r="7122"/>
          <a:stretch/>
        </p:blipFill>
        <p:spPr>
          <a:xfrm>
            <a:off x="3622713" y="1050414"/>
            <a:ext cx="4946573" cy="2047438"/>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0A0B8EA2-2DBE-6567-5410-2A51DD732EC7}"/>
              </a:ext>
            </a:extLst>
          </p:cNvPr>
          <p:cNvSpPr txBox="1"/>
          <p:nvPr/>
        </p:nvSpPr>
        <p:spPr>
          <a:xfrm>
            <a:off x="5086501" y="588269"/>
            <a:ext cx="2400301" cy="261867"/>
          </a:xfrm>
          <a:prstGeom prst="rect">
            <a:avLst/>
          </a:prstGeom>
          <a:noFill/>
        </p:spPr>
        <p:txBody>
          <a:bodyPr wrap="square">
            <a:spAutoFit/>
          </a:bodyPr>
          <a:lstStyle/>
          <a:p>
            <a:pPr lvl="0" algn="just">
              <a:lnSpc>
                <a:spcPts val="1200"/>
              </a:lnSpc>
              <a:spcBef>
                <a:spcPts val="3300"/>
              </a:spcBef>
              <a:spcAft>
                <a:spcPts val="1140"/>
              </a:spcAft>
              <a:buClr>
                <a:srgbClr val="000000"/>
              </a:buClr>
              <a:buSzPts val="1200"/>
              <a:tabLst>
                <a:tab pos="6127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Moment de charnière</a:t>
            </a:r>
          </a:p>
        </p:txBody>
      </p:sp>
    </p:spTree>
    <p:extLst>
      <p:ext uri="{BB962C8B-B14F-4D97-AF65-F5344CB8AC3E}">
        <p14:creationId xmlns:p14="http://schemas.microsoft.com/office/powerpoint/2010/main" val="370420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95D980A-02B3-9B3B-9580-4F12585ABCC3}"/>
              </a:ext>
            </a:extLst>
          </p:cNvPr>
          <p:cNvPicPr>
            <a:picLocks noGrp="1" noChangeAspect="1"/>
          </p:cNvPicPr>
          <p:nvPr>
            <p:ph idx="1"/>
          </p:nvPr>
        </p:nvPicPr>
        <p:blipFill>
          <a:blip r:embed="rId2"/>
          <a:stretch>
            <a:fillRect/>
          </a:stretch>
        </p:blipFill>
        <p:spPr>
          <a:xfrm>
            <a:off x="8388066" y="2236424"/>
            <a:ext cx="3564368" cy="2938004"/>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219F1976-540C-38E7-23AB-51272D5C40DA}"/>
              </a:ext>
            </a:extLst>
          </p:cNvPr>
          <p:cNvSpPr txBox="1"/>
          <p:nvPr/>
        </p:nvSpPr>
        <p:spPr>
          <a:xfrm>
            <a:off x="4437040" y="488851"/>
            <a:ext cx="3340865" cy="369332"/>
          </a:xfrm>
          <a:prstGeom prst="rect">
            <a:avLst/>
          </a:prstGeom>
          <a:noFill/>
        </p:spPr>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Empennage horizontal</a:t>
            </a:r>
            <a:endParaRPr lang="fr-FR" dirty="0"/>
          </a:p>
        </p:txBody>
      </p:sp>
      <p:sp>
        <p:nvSpPr>
          <p:cNvPr id="9" name="ZoneTexte 8">
            <a:extLst>
              <a:ext uri="{FF2B5EF4-FFF2-40B4-BE49-F238E27FC236}">
                <a16:creationId xmlns:a16="http://schemas.microsoft.com/office/drawing/2014/main" id="{16021743-D3BE-DCCA-C6AE-004C7D6CED70}"/>
              </a:ext>
            </a:extLst>
          </p:cNvPr>
          <p:cNvSpPr txBox="1"/>
          <p:nvPr/>
        </p:nvSpPr>
        <p:spPr>
          <a:xfrm>
            <a:off x="419559" y="1352217"/>
            <a:ext cx="7677838" cy="47064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spcAft>
                <a:spcPts val="990"/>
              </a:spcAft>
            </a:pPr>
            <a:r>
              <a:rPr lang="fr-FR" sz="1800" dirty="0">
                <a:effectLst/>
                <a:ea typeface="Times New Roman" panose="02020603050405020304" pitchFamily="18" charset="0"/>
              </a:rPr>
              <a:t>Il est constitué :</a:t>
            </a:r>
          </a:p>
          <a:p>
            <a:pPr indent="-838200" algn="just">
              <a:spcBef>
                <a:spcPts val="300"/>
              </a:spcBef>
              <a:spcAft>
                <a:spcPts val="0"/>
              </a:spcAft>
            </a:pPr>
            <a:r>
              <a:rPr lang="fr-FR" sz="1800" b="1" dirty="0">
                <a:effectLst/>
                <a:ea typeface="Times New Roman" panose="02020603050405020304" pitchFamily="18" charset="0"/>
              </a:rPr>
              <a:t>d’une partie mobile qui assure la stabilité et la compensation de régime:</a:t>
            </a:r>
          </a:p>
          <a:p>
            <a:pPr indent="-838200" algn="just">
              <a:spcBef>
                <a:spcPts val="300"/>
              </a:spcBef>
              <a:spcAft>
                <a:spcPts val="0"/>
              </a:spcAft>
            </a:pPr>
            <a:r>
              <a:rPr lang="fr-FR" sz="1800" dirty="0">
                <a:effectLst/>
                <a:ea typeface="Times New Roman" panose="02020603050405020304" pitchFamily="18" charset="0"/>
              </a:rPr>
              <a:t>c’est le « plan horizontal réglable » </a:t>
            </a:r>
            <a:r>
              <a:rPr lang="fr-FR" sz="1800" b="1" spc="0" dirty="0">
                <a:solidFill>
                  <a:srgbClr val="000000"/>
                </a:solidFill>
                <a:effectLst/>
                <a:ea typeface="Times New Roman" panose="02020603050405020304" pitchFamily="18" charset="0"/>
                <a:cs typeface="Times New Roman" panose="02020603050405020304" pitchFamily="18" charset="0"/>
              </a:rPr>
              <a:t>(PHR) </a:t>
            </a:r>
            <a:r>
              <a:rPr lang="fr-FR" sz="1800" dirty="0">
                <a:effectLst/>
                <a:ea typeface="Times New Roman" panose="02020603050405020304" pitchFamily="18" charset="0"/>
              </a:rPr>
              <a:t>ou « stabilisateur ».</a:t>
            </a:r>
          </a:p>
          <a:p>
            <a:pPr indent="-838200" algn="just">
              <a:spcBef>
                <a:spcPts val="300"/>
              </a:spcBef>
              <a:spcAft>
                <a:spcPts val="1200"/>
              </a:spcAft>
            </a:pPr>
            <a:r>
              <a:rPr lang="fr-FR" sz="1800" dirty="0">
                <a:effectLst/>
                <a:ea typeface="Times New Roman" panose="02020603050405020304" pitchFamily="18" charset="0"/>
              </a:rPr>
              <a:t>Sur les avions légers ou d’ancienne génération, cette partie est fixe et ne sert qu’à la stabilité.</a:t>
            </a:r>
          </a:p>
          <a:p>
            <a:pPr indent="-838200" algn="just">
              <a:spcBef>
                <a:spcPts val="300"/>
              </a:spcBef>
              <a:spcAft>
                <a:spcPts val="1210"/>
              </a:spcAft>
            </a:pPr>
            <a:r>
              <a:rPr lang="fr-FR" sz="1800" b="1" dirty="0">
                <a:effectLst/>
                <a:ea typeface="Times New Roman" panose="02020603050405020304" pitchFamily="18" charset="0"/>
              </a:rPr>
              <a:t>de deux ou plusieurs parties mobiles situées au bord de fuite du </a:t>
            </a:r>
            <a:r>
              <a:rPr lang="fr-FR" sz="1800" b="1" spc="0" dirty="0">
                <a:solidFill>
                  <a:srgbClr val="000000"/>
                </a:solidFill>
                <a:effectLst/>
                <a:ea typeface="Times New Roman" panose="02020603050405020304" pitchFamily="18" charset="0"/>
                <a:cs typeface="Times New Roman" panose="02020603050405020304" pitchFamily="18" charset="0"/>
              </a:rPr>
              <a:t>PHR:</a:t>
            </a:r>
          </a:p>
          <a:p>
            <a:pPr indent="-838200" algn="just">
              <a:spcBef>
                <a:spcPts val="300"/>
              </a:spcBef>
              <a:spcAft>
                <a:spcPts val="1210"/>
              </a:spcAft>
            </a:pPr>
            <a:r>
              <a:rPr lang="fr-FR" sz="1800" b="1" spc="0" dirty="0">
                <a:solidFill>
                  <a:srgbClr val="000000"/>
                </a:solidFill>
                <a:effectLst/>
                <a:ea typeface="Times New Roman" panose="02020603050405020304" pitchFamily="18" charset="0"/>
                <a:cs typeface="Times New Roman" panose="02020603050405020304" pitchFamily="18" charset="0"/>
              </a:rPr>
              <a:t> </a:t>
            </a:r>
            <a:r>
              <a:rPr lang="fr-FR" sz="1800" dirty="0">
                <a:effectLst/>
                <a:ea typeface="Times New Roman" panose="02020603050405020304" pitchFamily="18" charset="0"/>
              </a:rPr>
              <a:t>Ce sont les « gouvernes de profondeur » qui permettent d’effectuer les manœuvres autour de l’axe de tangage.</a:t>
            </a:r>
          </a:p>
          <a:p>
            <a:pPr indent="-838200" algn="just">
              <a:spcBef>
                <a:spcPts val="300"/>
              </a:spcBef>
              <a:spcAft>
                <a:spcPts val="1200"/>
              </a:spcAft>
            </a:pPr>
            <a:r>
              <a:rPr lang="fr-FR" sz="1800" dirty="0">
                <a:effectLst/>
                <a:ea typeface="Times New Roman" panose="02020603050405020304" pitchFamily="18" charset="0"/>
              </a:rPr>
              <a:t>Sur certains avions légers, le </a:t>
            </a:r>
            <a:r>
              <a:rPr lang="fr-FR" sz="1800" b="1" spc="0" dirty="0">
                <a:solidFill>
                  <a:srgbClr val="000000"/>
                </a:solidFill>
                <a:effectLst/>
                <a:ea typeface="Times New Roman" panose="02020603050405020304" pitchFamily="18" charset="0"/>
                <a:cs typeface="Times New Roman" panose="02020603050405020304" pitchFamily="18" charset="0"/>
              </a:rPr>
              <a:t>PHR </a:t>
            </a:r>
            <a:r>
              <a:rPr lang="fr-FR" sz="1800" dirty="0">
                <a:effectLst/>
                <a:ea typeface="Times New Roman" panose="02020603050405020304" pitchFamily="18" charset="0"/>
              </a:rPr>
              <a:t>et les gouvernes de profondeur constituent une seule et même partie mobile. Ce montage est appelé « monobloc ».</a:t>
            </a:r>
          </a:p>
          <a:p>
            <a:pPr indent="-838200" algn="just">
              <a:spcBef>
                <a:spcPts val="300"/>
              </a:spcBef>
              <a:spcAft>
                <a:spcPts val="2700"/>
              </a:spcAft>
            </a:pPr>
            <a:r>
              <a:rPr lang="fr-FR" sz="1800" dirty="0">
                <a:effectLst/>
                <a:ea typeface="Times New Roman" panose="02020603050405020304" pitchFamily="18" charset="0"/>
              </a:rPr>
              <a:t>Sur certains avions commerciaux, l’ensemble stabilisateur et gouverne de profondeur est situé en haut de la dérive afin de le soustraire aux turbulences des ailes dans certaines configurations (décollage, atterrissage...).</a:t>
            </a:r>
          </a:p>
        </p:txBody>
      </p:sp>
      <p:sp>
        <p:nvSpPr>
          <p:cNvPr id="10" name="ZoneTexte 9">
            <a:extLst>
              <a:ext uri="{FF2B5EF4-FFF2-40B4-BE49-F238E27FC236}">
                <a16:creationId xmlns:a16="http://schemas.microsoft.com/office/drawing/2014/main" id="{E89EAD73-2C60-E7E5-D010-8E90C0E4E046}"/>
              </a:ext>
            </a:extLst>
          </p:cNvPr>
          <p:cNvSpPr txBox="1"/>
          <p:nvPr/>
        </p:nvSpPr>
        <p:spPr>
          <a:xfrm>
            <a:off x="5097596" y="253970"/>
            <a:ext cx="1996807" cy="281103"/>
          </a:xfrm>
          <a:prstGeom prst="rect">
            <a:avLst/>
          </a:prstGeom>
          <a:noFill/>
        </p:spPr>
        <p:txBody>
          <a:bodyPr wrap="square">
            <a:spAutoFit/>
          </a:bodyPr>
          <a:lstStyle/>
          <a:p>
            <a:pPr lvl="0" algn="just">
              <a:lnSpc>
                <a:spcPts val="1400"/>
              </a:lnSpc>
              <a:spcBef>
                <a:spcPts val="6300"/>
              </a:spcBef>
              <a:spcAft>
                <a:spcPts val="940"/>
              </a:spcAft>
              <a:buClr>
                <a:srgbClr val="000000"/>
              </a:buClr>
              <a:buSzPts val="1400"/>
              <a:tabLst>
                <a:tab pos="51054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GENERALITES</a:t>
            </a:r>
          </a:p>
        </p:txBody>
      </p:sp>
    </p:spTree>
    <p:extLst>
      <p:ext uri="{BB962C8B-B14F-4D97-AF65-F5344CB8AC3E}">
        <p14:creationId xmlns:p14="http://schemas.microsoft.com/office/powerpoint/2010/main" val="131638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C8A593E-2E2D-460F-9C5A-1C927C91C678}"/>
              </a:ext>
            </a:extLst>
          </p:cNvPr>
          <p:cNvSpPr txBox="1"/>
          <p:nvPr/>
        </p:nvSpPr>
        <p:spPr>
          <a:xfrm>
            <a:off x="564614" y="1948510"/>
            <a:ext cx="5995502" cy="41735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lnSpc>
                <a:spcPct val="150000"/>
              </a:lnSpc>
              <a:spcBef>
                <a:spcPts val="300"/>
              </a:spcBef>
              <a:spcAft>
                <a:spcPts val="1480"/>
              </a:spcAft>
            </a:pPr>
            <a:r>
              <a:rPr lang="fr-FR" sz="1800" dirty="0">
                <a:effectLst/>
                <a:ea typeface="Times New Roman" panose="02020603050405020304" pitchFamily="18" charset="0"/>
              </a:rPr>
              <a:t>La vitesse et la dimension des gouvernes des avions modernes sont telles que la force musculaire du pilote n’est plus suffisante pour assurer le braquage des gouvernes.</a:t>
            </a:r>
          </a:p>
          <a:p>
            <a:pPr algn="l">
              <a:lnSpc>
                <a:spcPct val="150000"/>
              </a:lnSpc>
              <a:spcAft>
                <a:spcPts val="1500"/>
              </a:spcAft>
            </a:pPr>
            <a:r>
              <a:rPr lang="fr-FR" sz="1800" b="0" spc="0" dirty="0">
                <a:solidFill>
                  <a:srgbClr val="000000"/>
                </a:solidFill>
                <a:effectLst/>
                <a:ea typeface="Times New Roman" panose="02020603050405020304" pitchFamily="18" charset="0"/>
                <a:cs typeface="Times New Roman" panose="02020603050405020304" pitchFamily="18" charset="0"/>
              </a:rPr>
              <a:t>Il est nécessaire d’adjoindre un dispositif de </a:t>
            </a:r>
            <a:r>
              <a:rPr lang="fr-FR" sz="1800" b="1" dirty="0">
                <a:effectLst/>
                <a:ea typeface="Times New Roman" panose="02020603050405020304" pitchFamily="18" charset="0"/>
              </a:rPr>
              <a:t>compensation d’évolution </a:t>
            </a:r>
            <a:r>
              <a:rPr lang="fr-FR" sz="1800" b="0" spc="0" dirty="0">
                <a:solidFill>
                  <a:srgbClr val="000000"/>
                </a:solidFill>
                <a:effectLst/>
                <a:ea typeface="Times New Roman" panose="02020603050405020304" pitchFamily="18" charset="0"/>
                <a:cs typeface="Times New Roman" panose="02020603050405020304" pitchFamily="18" charset="0"/>
              </a:rPr>
              <a:t>dont le but est de </a:t>
            </a:r>
            <a:r>
              <a:rPr lang="fr-FR" sz="1800" b="1" dirty="0">
                <a:effectLst/>
                <a:ea typeface="Times New Roman" panose="02020603050405020304" pitchFamily="18" charset="0"/>
              </a:rPr>
              <a:t>réduire l’effort du pilote lors d’une évolution commandée.</a:t>
            </a:r>
          </a:p>
          <a:p>
            <a:pPr>
              <a:lnSpc>
                <a:spcPct val="150000"/>
              </a:lnSpc>
            </a:pPr>
            <a:r>
              <a:rPr lang="fr-FR" sz="1800" dirty="0">
                <a:solidFill>
                  <a:srgbClr val="000000"/>
                </a:solidFill>
                <a:effectLst/>
                <a:ea typeface="DejaVu Sans" panose="020B0603030804020204" pitchFamily="34" charset="0"/>
              </a:rPr>
              <a:t>Les dispositifs de compensation utilisés sont des systèmes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aérodynamiques (</a:t>
            </a:r>
            <a:r>
              <a:rPr lang="fr-FR" sz="1800" dirty="0" err="1">
                <a:solidFill>
                  <a:srgbClr val="000000"/>
                </a:solidFill>
                <a:effectLst/>
                <a:ea typeface="DejaVu Sans" panose="020B0603030804020204" pitchFamily="34" charset="0"/>
              </a:rPr>
              <a:t>tabs</a:t>
            </a:r>
            <a:r>
              <a:rPr lang="fr-FR" sz="1800" dirty="0">
                <a:solidFill>
                  <a:srgbClr val="000000"/>
                </a:solidFill>
                <a:effectLst/>
                <a:ea typeface="DejaVu Sans" panose="020B0603030804020204" pitchFamily="34" charset="0"/>
              </a:rPr>
              <a:t>)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hydrauliques (servocommandes)</a:t>
            </a:r>
            <a:endParaRPr lang="fr-FR" dirty="0"/>
          </a:p>
        </p:txBody>
      </p:sp>
      <p:sp>
        <p:nvSpPr>
          <p:cNvPr id="7" name="ZoneTexte 6">
            <a:extLst>
              <a:ext uri="{FF2B5EF4-FFF2-40B4-BE49-F238E27FC236}">
                <a16:creationId xmlns:a16="http://schemas.microsoft.com/office/drawing/2014/main" id="{E3C47B9E-51FF-7E21-645E-CDEB7B859492}"/>
              </a:ext>
            </a:extLst>
          </p:cNvPr>
          <p:cNvSpPr txBox="1"/>
          <p:nvPr/>
        </p:nvSpPr>
        <p:spPr>
          <a:xfrm>
            <a:off x="4993395" y="631337"/>
            <a:ext cx="2784231" cy="369332"/>
          </a:xfrm>
          <a:prstGeom prst="rect">
            <a:avLst/>
          </a:prstGeom>
          <a:noFill/>
        </p:spPr>
        <p:txBody>
          <a:bodyPr wrap="square">
            <a:spAutoFit/>
          </a:bodyPr>
          <a:lstStyle/>
          <a:p>
            <a:pPr lvl="0" algn="just">
              <a:spcBef>
                <a:spcPts val="3300"/>
              </a:spcBef>
              <a:spcAft>
                <a:spcPts val="1000"/>
              </a:spcAft>
              <a:buClr>
                <a:srgbClr val="000000"/>
              </a:buClr>
              <a:buSzPts val="1200"/>
              <a:tabLst>
                <a:tab pos="612775" algn="l"/>
              </a:tabLst>
            </a:pPr>
            <a:r>
              <a:rPr lang="fr-FR" sz="1800" b="1" u="none" strike="noStrike" spc="0" dirty="0">
                <a:effectLst/>
                <a:ea typeface="Times New Roman" panose="02020603050405020304" pitchFamily="18" charset="0"/>
                <a:cs typeface="Times New Roman" panose="02020603050405020304" pitchFamily="18" charset="0"/>
              </a:rPr>
              <a:t>Compensation d’évolution</a:t>
            </a:r>
          </a:p>
        </p:txBody>
      </p:sp>
      <p:pic>
        <p:nvPicPr>
          <p:cNvPr id="9" name="Image 8">
            <a:extLst>
              <a:ext uri="{FF2B5EF4-FFF2-40B4-BE49-F238E27FC236}">
                <a16:creationId xmlns:a16="http://schemas.microsoft.com/office/drawing/2014/main" id="{7915812B-4082-6EDD-AD7E-35D98628CDB6}"/>
              </a:ext>
            </a:extLst>
          </p:cNvPr>
          <p:cNvPicPr>
            <a:picLocks noChangeAspect="1"/>
          </p:cNvPicPr>
          <p:nvPr/>
        </p:nvPicPr>
        <p:blipFill>
          <a:blip r:embed="rId2"/>
          <a:stretch>
            <a:fillRect/>
          </a:stretch>
        </p:blipFill>
        <p:spPr>
          <a:xfrm>
            <a:off x="6901639" y="1948510"/>
            <a:ext cx="4970291" cy="3457226"/>
          </a:xfrm>
          <a:prstGeom prst="rect">
            <a:avLst/>
          </a:prstGeom>
        </p:spPr>
      </p:pic>
      <p:sp>
        <p:nvSpPr>
          <p:cNvPr id="10" name="ZoneTexte 9">
            <a:extLst>
              <a:ext uri="{FF2B5EF4-FFF2-40B4-BE49-F238E27FC236}">
                <a16:creationId xmlns:a16="http://schemas.microsoft.com/office/drawing/2014/main" id="{A88F2723-0924-2AE7-0C87-2030BC589693}"/>
              </a:ext>
            </a:extLst>
          </p:cNvPr>
          <p:cNvSpPr txBox="1"/>
          <p:nvPr/>
        </p:nvSpPr>
        <p:spPr>
          <a:xfrm>
            <a:off x="4536195" y="344271"/>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Tree>
    <p:extLst>
      <p:ext uri="{BB962C8B-B14F-4D97-AF65-F5344CB8AC3E}">
        <p14:creationId xmlns:p14="http://schemas.microsoft.com/office/powerpoint/2010/main" val="670949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5C3ECD00-AB37-128A-FCB1-23B7F3B33CDF}"/>
              </a:ext>
            </a:extLst>
          </p:cNvPr>
          <p:cNvPicPr>
            <a:picLocks noGrp="1" noChangeAspect="1"/>
          </p:cNvPicPr>
          <p:nvPr>
            <p:ph idx="1"/>
          </p:nvPr>
        </p:nvPicPr>
        <p:blipFill rotWithShape="1">
          <a:blip r:embed="rId3"/>
          <a:srcRect t="10671"/>
          <a:stretch/>
        </p:blipFill>
        <p:spPr>
          <a:xfrm>
            <a:off x="417799" y="2668099"/>
            <a:ext cx="6299205" cy="2620602"/>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332034B4-B30D-D9E1-A98D-A193EA52B977}"/>
              </a:ext>
            </a:extLst>
          </p:cNvPr>
          <p:cNvSpPr txBox="1"/>
          <p:nvPr/>
        </p:nvSpPr>
        <p:spPr>
          <a:xfrm>
            <a:off x="838200" y="1071974"/>
            <a:ext cx="10515599"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Le principe de ces dispositifs est d’opposer au moment de charnière un moment inférieur et de sens contraire. La compensation d’évolution est automatique.</a:t>
            </a:r>
            <a:endParaRPr lang="fr-FR" dirty="0"/>
          </a:p>
        </p:txBody>
      </p:sp>
      <p:pic>
        <p:nvPicPr>
          <p:cNvPr id="1026" name="Picture 2" descr="Compensateur déport dérive">
            <a:extLst>
              <a:ext uri="{FF2B5EF4-FFF2-40B4-BE49-F238E27FC236}">
                <a16:creationId xmlns:a16="http://schemas.microsoft.com/office/drawing/2014/main" id="{191B4B09-82EB-BD86-E7CD-F8C5378DDA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1357" y="2668099"/>
            <a:ext cx="4286250" cy="2295525"/>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EDE63558-3203-0217-3CFA-882F301A80C9}"/>
              </a:ext>
            </a:extLst>
          </p:cNvPr>
          <p:cNvSpPr txBox="1"/>
          <p:nvPr/>
        </p:nvSpPr>
        <p:spPr>
          <a:xfrm>
            <a:off x="2313542" y="631337"/>
            <a:ext cx="8725359" cy="369332"/>
          </a:xfrm>
          <a:prstGeom prst="rect">
            <a:avLst/>
          </a:prstGeom>
          <a:noFill/>
        </p:spPr>
        <p:txBody>
          <a:bodyPr wrap="square">
            <a:spAutoFit/>
          </a:bodyPr>
          <a:lstStyle/>
          <a:p>
            <a:pPr lvl="0" algn="just">
              <a:spcBef>
                <a:spcPts val="3300"/>
              </a:spcBef>
              <a:spcAft>
                <a:spcPts val="1000"/>
              </a:spcAft>
              <a:buClr>
                <a:srgbClr val="000000"/>
              </a:buClr>
              <a:buSzPts val="1200"/>
              <a:tabLst>
                <a:tab pos="612775" algn="l"/>
              </a:tabLst>
            </a:pPr>
            <a:r>
              <a:rPr lang="fr-FR" sz="1800" b="1" u="none" strike="noStrike" spc="0" dirty="0">
                <a:effectLst/>
                <a:ea typeface="Times New Roman" panose="02020603050405020304" pitchFamily="18" charset="0"/>
                <a:cs typeface="Times New Roman" panose="02020603050405020304" pitchFamily="18" charset="0"/>
              </a:rPr>
              <a:t>Compensation d’évolution: </a:t>
            </a:r>
            <a:r>
              <a:rPr lang="fr-FR" sz="1800" b="1" dirty="0">
                <a:effectLst/>
                <a:ea typeface="Times New Roman" panose="02020603050405020304" pitchFamily="18" charset="0"/>
              </a:rPr>
              <a:t>Différents types de compensateurs aérodynamiques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7176F609-1347-1B57-F188-339DAFE50DEC}"/>
              </a:ext>
            </a:extLst>
          </p:cNvPr>
          <p:cNvSpPr txBox="1"/>
          <p:nvPr/>
        </p:nvSpPr>
        <p:spPr>
          <a:xfrm>
            <a:off x="4536195" y="344271"/>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2" name="ZoneTexte 1">
            <a:extLst>
              <a:ext uri="{FF2B5EF4-FFF2-40B4-BE49-F238E27FC236}">
                <a16:creationId xmlns:a16="http://schemas.microsoft.com/office/drawing/2014/main" id="{1C0A189F-3DB8-DCDD-6FE5-C61B56D1067D}"/>
              </a:ext>
            </a:extLst>
          </p:cNvPr>
          <p:cNvSpPr txBox="1"/>
          <p:nvPr/>
        </p:nvSpPr>
        <p:spPr>
          <a:xfrm>
            <a:off x="5034709" y="1944652"/>
            <a:ext cx="236862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b="1" dirty="0"/>
              <a:t>Corne débordante</a:t>
            </a:r>
          </a:p>
        </p:txBody>
      </p:sp>
    </p:spTree>
    <p:extLst>
      <p:ext uri="{BB962C8B-B14F-4D97-AF65-F5344CB8AC3E}">
        <p14:creationId xmlns:p14="http://schemas.microsoft.com/office/powerpoint/2010/main" val="23738779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BC82CE7-8B15-C680-E808-2C9CEF92A8B9}"/>
              </a:ext>
            </a:extLst>
          </p:cNvPr>
          <p:cNvPicPr>
            <a:picLocks noGrp="1" noChangeAspect="1"/>
          </p:cNvPicPr>
          <p:nvPr>
            <p:ph idx="1"/>
          </p:nvPr>
        </p:nvPicPr>
        <p:blipFill>
          <a:blip r:embed="rId3"/>
          <a:stretch>
            <a:fillRect/>
          </a:stretch>
        </p:blipFill>
        <p:spPr>
          <a:xfrm>
            <a:off x="3386928" y="1525807"/>
            <a:ext cx="5670449" cy="3262454"/>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002AB032-EAB7-DF02-B717-B9736CAD1E48}"/>
              </a:ext>
            </a:extLst>
          </p:cNvPr>
          <p:cNvSpPr txBox="1"/>
          <p:nvPr/>
        </p:nvSpPr>
        <p:spPr>
          <a:xfrm>
            <a:off x="5146365" y="1025867"/>
            <a:ext cx="2151574" cy="26186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lnSpc>
                <a:spcPts val="1200"/>
              </a:lnSpc>
              <a:spcBef>
                <a:spcPts val="3300"/>
              </a:spcBef>
              <a:spcAft>
                <a:spcPts val="1285"/>
              </a:spcAft>
            </a:pPr>
            <a:r>
              <a:rPr lang="fr-FR" sz="1800" b="1" dirty="0">
                <a:effectLst/>
                <a:latin typeface="Times New Roman" panose="02020603050405020304" pitchFamily="18" charset="0"/>
                <a:ea typeface="Times New Roman" panose="02020603050405020304" pitchFamily="18" charset="0"/>
              </a:rPr>
              <a:t>Servo-tab</a:t>
            </a: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2070AE62-8966-CC3D-0445-EEF5DA463F20}"/>
                  </a:ext>
                </a:extLst>
              </p:cNvPr>
              <p:cNvSpPr txBox="1"/>
              <p:nvPr/>
            </p:nvSpPr>
            <p:spPr>
              <a:xfrm>
                <a:off x="524056" y="5026334"/>
                <a:ext cx="1139619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Le tab est relié à la commande par l’intermédiaire d’un guignol articulé sur l’axe d’articulation de la gouverne.</a:t>
                </a:r>
              </a:p>
              <a:p>
                <a:pPr algn="just"/>
                <a:r>
                  <a:rPr lang="fr-FR" dirty="0"/>
                  <a:t>C’est la force aérodynamique créée par le servo-tab qui provoque le déplacement de la gouverne en sens contraire.</a:t>
                </a:r>
              </a:p>
              <a:p>
                <a:pPr algn="just"/>
                <a:r>
                  <a:rPr lang="fr-FR" dirty="0"/>
                  <a:t>La gouverne en se déplaçant diminue le braquage du servo-</a:t>
                </a:r>
                <a:r>
                  <a:rPr lang="fr-FR" dirty="0" err="1"/>
                  <a:t>tab.</a:t>
                </a:r>
                <a:r>
                  <a:rPr lang="fr-FR" dirty="0"/>
                  <a:t> </a:t>
                </a: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DE" b="0" i="1" u="none" strike="noStrike" dirty="0" smtClean="0">
                          <a:effectLst/>
                          <a:latin typeface="Cambria Math" panose="02040503050406030204" pitchFamily="18" charset="0"/>
                          <a:ea typeface="Times New Roman" panose="02020603050405020304" pitchFamily="18" charset="0"/>
                          <a:cs typeface="Times New Roman" panose="02020603050405020304" pitchFamily="18" charset="0"/>
                        </a:rPr>
                        <m:t>𝐹𝑔</m:t>
                      </m:r>
                      <m:r>
                        <a:rPr lang="de-DE" b="0" i="1" u="none" strike="noStrike" dirty="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de-DE" b="0" i="1" u="none" strike="noStrike" dirty="0">
                          <a:effectLst/>
                          <a:latin typeface="Cambria Math" panose="02040503050406030204" pitchFamily="18" charset="0"/>
                          <a:ea typeface="Times New Roman" panose="02020603050405020304" pitchFamily="18" charset="0"/>
                          <a:cs typeface="Times New Roman" panose="02020603050405020304" pitchFamily="18" charset="0"/>
                        </a:rPr>
                        <m:t>𝑥</m:t>
                      </m:r>
                      <m:r>
                        <a:rPr lang="de-DE" b="0" i="1" u="none" strike="noStrike" dirty="0">
                          <a:effectLst/>
                          <a:latin typeface="Cambria Math" panose="02040503050406030204" pitchFamily="18" charset="0"/>
                          <a:ea typeface="Times New Roman" panose="02020603050405020304" pitchFamily="18" charset="0"/>
                          <a:cs typeface="Times New Roman" panose="02020603050405020304" pitchFamily="18" charset="0"/>
                        </a:rPr>
                        <m:t> </m:t>
                      </m:r>
                      <m:r>
                        <a:rPr lang="de-DE" b="0" i="1" u="none" strike="noStrike" dirty="0" smtClean="0">
                          <a:effectLst/>
                          <a:latin typeface="Cambria Math" panose="02040503050406030204" pitchFamily="18" charset="0"/>
                          <a:ea typeface="Times New Roman" panose="02020603050405020304" pitchFamily="18" charset="0"/>
                          <a:cs typeface="Times New Roman" panose="02020603050405020304" pitchFamily="18" charset="0"/>
                        </a:rPr>
                        <m:t>𝑑</m:t>
                      </m:r>
                      <m:r>
                        <a:rPr lang="de-DE" b="0" i="1" u="none" strike="noStrike" dirty="0" smtClean="0">
                          <a:effectLst/>
                          <a:latin typeface="Cambria Math" panose="02040503050406030204" pitchFamily="18" charset="0"/>
                          <a:ea typeface="Times New Roman" panose="02020603050405020304" pitchFamily="18" charset="0"/>
                          <a:cs typeface="Times New Roman" panose="02020603050405020304" pitchFamily="18" charset="0"/>
                        </a:rPr>
                        <m:t>1 = </m:t>
                      </m:r>
                      <m:r>
                        <a:rPr lang="de-DE" b="0" i="1" u="none" strike="noStrike" dirty="0" err="1" smtClean="0">
                          <a:effectLst/>
                          <a:latin typeface="Cambria Math" panose="02040503050406030204" pitchFamily="18" charset="0"/>
                          <a:ea typeface="Times New Roman" panose="02020603050405020304" pitchFamily="18" charset="0"/>
                          <a:cs typeface="Times New Roman" panose="02020603050405020304" pitchFamily="18" charset="0"/>
                        </a:rPr>
                        <m:t>𝐹𝑡</m:t>
                      </m:r>
                      <m:r>
                        <a:rPr lang="de-DE" b="0" i="1" u="none" strike="noStrike" dirty="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de-DE" b="0" i="1" u="none" strike="noStrike" dirty="0">
                          <a:effectLst/>
                          <a:latin typeface="Cambria Math" panose="02040503050406030204" pitchFamily="18" charset="0"/>
                          <a:ea typeface="Times New Roman" panose="02020603050405020304" pitchFamily="18" charset="0"/>
                          <a:cs typeface="Times New Roman" panose="02020603050405020304" pitchFamily="18" charset="0"/>
                        </a:rPr>
                        <m:t>𝑥</m:t>
                      </m:r>
                      <m:r>
                        <a:rPr lang="de-DE" b="0" i="1" u="none" strike="noStrike" dirty="0">
                          <a:effectLst/>
                          <a:latin typeface="Cambria Math" panose="02040503050406030204" pitchFamily="18" charset="0"/>
                          <a:ea typeface="Times New Roman" panose="02020603050405020304" pitchFamily="18" charset="0"/>
                          <a:cs typeface="Times New Roman" panose="02020603050405020304" pitchFamily="18" charset="0"/>
                        </a:rPr>
                        <m:t> </m:t>
                      </m:r>
                      <m:r>
                        <a:rPr lang="de-DE" b="0" i="1" u="none" strike="noStrike" dirty="0" smtClean="0">
                          <a:effectLst/>
                          <a:latin typeface="Cambria Math" panose="02040503050406030204" pitchFamily="18" charset="0"/>
                          <a:ea typeface="Times New Roman" panose="02020603050405020304" pitchFamily="18" charset="0"/>
                          <a:cs typeface="Times New Roman" panose="02020603050405020304" pitchFamily="18" charset="0"/>
                        </a:rPr>
                        <m:t>𝑑</m:t>
                      </m:r>
                      <m:r>
                        <a:rPr lang="de-DE" b="0" i="1" u="none" strike="noStrike" dirty="0" smtClean="0">
                          <a:effectLst/>
                          <a:latin typeface="Cambria Math" panose="02040503050406030204" pitchFamily="18" charset="0"/>
                          <a:ea typeface="Times New Roman" panose="02020603050405020304" pitchFamily="18" charset="0"/>
                          <a:cs typeface="Times New Roman" panose="02020603050405020304" pitchFamily="18" charset="0"/>
                        </a:rPr>
                        <m:t>2</m:t>
                      </m:r>
                    </m:oMath>
                  </m:oMathPara>
                </a14:m>
                <a:endParaRPr lang="fr-FR" dirty="0">
                  <a:effectLst/>
                  <a:ea typeface="Times New Roman" panose="02020603050405020304" pitchFamily="18" charset="0"/>
                </a:endParaRPr>
              </a:p>
            </p:txBody>
          </p:sp>
        </mc:Choice>
        <mc:Fallback xmlns="">
          <p:sp>
            <p:nvSpPr>
              <p:cNvPr id="9" name="ZoneTexte 8">
                <a:extLst>
                  <a:ext uri="{FF2B5EF4-FFF2-40B4-BE49-F238E27FC236}">
                    <a16:creationId xmlns:a16="http://schemas.microsoft.com/office/drawing/2014/main" id="{2070AE62-8966-CC3D-0445-EEF5DA463F20}"/>
                  </a:ext>
                </a:extLst>
              </p:cNvPr>
              <p:cNvSpPr txBox="1">
                <a:spLocks noRot="1" noChangeAspect="1" noMove="1" noResize="1" noEditPoints="1" noAdjustHandles="1" noChangeArrowheads="1" noChangeShapeType="1" noTextEdit="1"/>
              </p:cNvSpPr>
              <p:nvPr/>
            </p:nvSpPr>
            <p:spPr>
              <a:xfrm>
                <a:off x="524056" y="5026334"/>
                <a:ext cx="11396195" cy="1200329"/>
              </a:xfrm>
              <a:prstGeom prst="rect">
                <a:avLst/>
              </a:prstGeom>
              <a:blipFill>
                <a:blip r:embed="rId4"/>
                <a:stretch>
                  <a:fillRect l="-428" t="-2525" b="-3030"/>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230685D8-B75C-D538-053A-C23FB0ABC5C5}"/>
              </a:ext>
            </a:extLst>
          </p:cNvPr>
          <p:cNvSpPr txBox="1"/>
          <p:nvPr/>
        </p:nvSpPr>
        <p:spPr>
          <a:xfrm>
            <a:off x="2313542" y="631337"/>
            <a:ext cx="8725359" cy="369332"/>
          </a:xfrm>
          <a:prstGeom prst="rect">
            <a:avLst/>
          </a:prstGeom>
          <a:noFill/>
        </p:spPr>
        <p:txBody>
          <a:bodyPr wrap="square">
            <a:spAutoFit/>
          </a:bodyPr>
          <a:lstStyle/>
          <a:p>
            <a:pPr lvl="0" algn="just">
              <a:spcBef>
                <a:spcPts val="3300"/>
              </a:spcBef>
              <a:spcAft>
                <a:spcPts val="1000"/>
              </a:spcAft>
              <a:buClr>
                <a:srgbClr val="000000"/>
              </a:buClr>
              <a:buSzPts val="1200"/>
              <a:tabLst>
                <a:tab pos="612775" algn="l"/>
              </a:tabLst>
            </a:pPr>
            <a:r>
              <a:rPr lang="fr-FR" sz="1800" b="1" u="none" strike="noStrike" spc="0" dirty="0">
                <a:effectLst/>
                <a:ea typeface="Times New Roman" panose="02020603050405020304" pitchFamily="18" charset="0"/>
                <a:cs typeface="Times New Roman" panose="02020603050405020304" pitchFamily="18" charset="0"/>
              </a:rPr>
              <a:t>Compensation d’évolution: </a:t>
            </a:r>
            <a:r>
              <a:rPr lang="fr-FR" sz="1800" b="1" dirty="0">
                <a:effectLst/>
                <a:ea typeface="Times New Roman" panose="02020603050405020304" pitchFamily="18" charset="0"/>
              </a:rPr>
              <a:t>Différents types de compensateurs aérodynamiques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A5458606-EFBF-7E0B-00AE-AABBEB8C397F}"/>
              </a:ext>
            </a:extLst>
          </p:cNvPr>
          <p:cNvSpPr txBox="1"/>
          <p:nvPr/>
        </p:nvSpPr>
        <p:spPr>
          <a:xfrm>
            <a:off x="4536195" y="344271"/>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Tree>
    <p:extLst>
      <p:ext uri="{BB962C8B-B14F-4D97-AF65-F5344CB8AC3E}">
        <p14:creationId xmlns:p14="http://schemas.microsoft.com/office/powerpoint/2010/main" val="20914178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BE89FFA5-7D10-70B1-D357-7319596F06D1}"/>
              </a:ext>
            </a:extLst>
          </p:cNvPr>
          <p:cNvPicPr>
            <a:picLocks noGrp="1" noChangeAspect="1"/>
          </p:cNvPicPr>
          <p:nvPr>
            <p:ph idx="1"/>
          </p:nvPr>
        </p:nvPicPr>
        <p:blipFill rotWithShape="1">
          <a:blip r:embed="rId2"/>
          <a:srcRect r="8035"/>
          <a:stretch/>
        </p:blipFill>
        <p:spPr>
          <a:xfrm>
            <a:off x="6721208" y="2444178"/>
            <a:ext cx="5254127" cy="2304853"/>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F7D5834B-3FB7-1E47-A4B8-90CBF09923C1}"/>
              </a:ext>
            </a:extLst>
          </p:cNvPr>
          <p:cNvSpPr txBox="1"/>
          <p:nvPr/>
        </p:nvSpPr>
        <p:spPr>
          <a:xfrm>
            <a:off x="5025069" y="1091224"/>
            <a:ext cx="2141862" cy="26186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92100" algn="just">
              <a:lnSpc>
                <a:spcPts val="1200"/>
              </a:lnSpc>
              <a:spcBef>
                <a:spcPts val="3300"/>
              </a:spcBef>
              <a:spcAft>
                <a:spcPts val="1280"/>
              </a:spcAft>
            </a:pPr>
            <a:r>
              <a:rPr lang="fr-FR" sz="1800" b="1" dirty="0">
                <a:effectLst/>
                <a:latin typeface="Times New Roman" panose="02020603050405020304" pitchFamily="18" charset="0"/>
                <a:ea typeface="Times New Roman" panose="02020603050405020304" pitchFamily="18" charset="0"/>
              </a:rPr>
              <a:t>Tab automatique</a:t>
            </a: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CC3BD912-747B-839E-8EA0-0868137596EE}"/>
                  </a:ext>
                </a:extLst>
              </p:cNvPr>
              <p:cNvSpPr txBox="1"/>
              <p:nvPr/>
            </p:nvSpPr>
            <p:spPr>
              <a:xfrm>
                <a:off x="381001" y="2376510"/>
                <a:ext cx="6097836" cy="27675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spcBef>
                    <a:spcPts val="300"/>
                  </a:spcBef>
                  <a:spcAft>
                    <a:spcPts val="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Le tab est un petit volet articulé à l’arrière de la gouverne.</a:t>
                </a:r>
              </a:p>
              <a:p>
                <a:pPr marL="285750" indent="-285750" algn="just">
                  <a:spcBef>
                    <a:spcPts val="300"/>
                  </a:spcBef>
                  <a:spcAft>
                    <a:spcPts val="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Lorsque la gouverne se braque, le tab se braque en sens contraire. </a:t>
                </a:r>
              </a:p>
              <a:p>
                <a:pPr marL="285750" indent="-285750" algn="just">
                  <a:spcBef>
                    <a:spcPts val="300"/>
                  </a:spcBef>
                  <a:spcAft>
                    <a:spcPts val="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Gouverne et tab étant braqués, deux forces aérodynamiques apparaissent et produisent deux moments opposés par rapport au point d’articulation gouverne.</a:t>
                </a:r>
              </a:p>
              <a:p>
                <a:pPr marL="285750" indent="-285750" algn="just">
                  <a:spcBef>
                    <a:spcPts val="300"/>
                  </a:spcBef>
                  <a:spcAft>
                    <a:spcPts val="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Le braquage du tab est proportionnel au braquage de la gouverne.</a:t>
                </a:r>
              </a:p>
              <a:p>
                <a:pPr algn="just"/>
                <a14:m>
                  <m:oMathPara xmlns:m="http://schemas.openxmlformats.org/officeDocument/2006/math">
                    <m:oMathParaPr>
                      <m:jc m:val="centerGroup"/>
                    </m:oMathParaPr>
                    <m:oMath xmlns:m="http://schemas.openxmlformats.org/officeDocument/2006/math">
                      <m:sSup>
                        <m:sSupPr>
                          <m:ctrlPr>
                            <a:rPr lang="de-DE" sz="1800" i="1" dirty="0" smtClean="0">
                              <a:solidFill>
                                <a:srgbClr val="000000"/>
                              </a:solidFill>
                              <a:effectLst/>
                              <a:latin typeface="Cambria Math" panose="02040503050406030204" pitchFamily="18" charset="0"/>
                              <a:ea typeface="DejaVu Sans" panose="020B0603030804020204" pitchFamily="34" charset="0"/>
                            </a:rPr>
                          </m:ctrlPr>
                        </m:sSupPr>
                        <m:e>
                          <m:r>
                            <a:rPr lang="de-DE" sz="1800" b="0" i="1" dirty="0" smtClean="0">
                              <a:solidFill>
                                <a:srgbClr val="000000"/>
                              </a:solidFill>
                              <a:effectLst/>
                              <a:latin typeface="Cambria Math" panose="02040503050406030204" pitchFamily="18" charset="0"/>
                              <a:ea typeface="DejaVu Sans" panose="020B0603030804020204" pitchFamily="34" charset="0"/>
                            </a:rPr>
                            <m:t>𝑀</m:t>
                          </m:r>
                        </m:e>
                        <m:sup>
                          <m:r>
                            <a:rPr lang="de-DE" sz="1800" b="0" i="1" dirty="0" smtClean="0">
                              <a:solidFill>
                                <a:srgbClr val="000000"/>
                              </a:solidFill>
                              <a:effectLst/>
                              <a:latin typeface="Cambria Math" panose="02040503050406030204" pitchFamily="18" charset="0"/>
                              <a:ea typeface="DejaVu Sans" panose="020B0603030804020204" pitchFamily="34" charset="0"/>
                            </a:rPr>
                            <m:t>𝑡</m:t>
                          </m:r>
                        </m:sup>
                      </m:sSup>
                      <m:r>
                        <a:rPr lang="de-DE" sz="1800" i="1" dirty="0" smtClean="0">
                          <a:solidFill>
                            <a:srgbClr val="000000"/>
                          </a:solidFill>
                          <a:effectLst/>
                          <a:latin typeface="Cambria Math" panose="02040503050406030204" pitchFamily="18" charset="0"/>
                          <a:ea typeface="DejaVu Sans" panose="020B0603030804020204" pitchFamily="34" charset="0"/>
                        </a:rPr>
                        <m:t> = </m:t>
                      </m:r>
                      <m:r>
                        <a:rPr lang="de-DE" sz="1800" i="1" dirty="0" err="1">
                          <a:solidFill>
                            <a:srgbClr val="000000"/>
                          </a:solidFill>
                          <a:effectLst/>
                          <a:latin typeface="Cambria Math" panose="02040503050406030204" pitchFamily="18" charset="0"/>
                          <a:ea typeface="DejaVu Sans" panose="020B0603030804020204" pitchFamily="34" charset="0"/>
                        </a:rPr>
                        <m:t>𝐹𝑔</m:t>
                      </m:r>
                      <m:r>
                        <a:rPr lang="de-DE" sz="1800" i="1" dirty="0">
                          <a:solidFill>
                            <a:srgbClr val="000000"/>
                          </a:solidFill>
                          <a:effectLst/>
                          <a:latin typeface="Cambria Math" panose="02040503050406030204" pitchFamily="18" charset="0"/>
                          <a:ea typeface="DejaVu Sans" panose="020B0603030804020204" pitchFamily="34" charset="0"/>
                        </a:rPr>
                        <m:t> </m:t>
                      </m:r>
                      <m:r>
                        <a:rPr lang="de-DE" sz="1800" i="1" dirty="0" smtClean="0">
                          <a:solidFill>
                            <a:srgbClr val="000000"/>
                          </a:solidFill>
                          <a:effectLst/>
                          <a:latin typeface="Cambria Math" panose="02040503050406030204" pitchFamily="18" charset="0"/>
                          <a:ea typeface="Cambria Math" panose="02040503050406030204" pitchFamily="18" charset="0"/>
                        </a:rPr>
                        <m:t>×</m:t>
                      </m:r>
                      <m:r>
                        <a:rPr lang="de-DE" sz="1800" i="1" dirty="0">
                          <a:solidFill>
                            <a:srgbClr val="000000"/>
                          </a:solidFill>
                          <a:effectLst/>
                          <a:latin typeface="Cambria Math" panose="02040503050406030204" pitchFamily="18" charset="0"/>
                          <a:ea typeface="DejaVu Sans" panose="020B0603030804020204" pitchFamily="34" charset="0"/>
                        </a:rPr>
                        <m:t> </m:t>
                      </m:r>
                      <m:r>
                        <a:rPr lang="de-DE" sz="1800" i="1" dirty="0">
                          <a:solidFill>
                            <a:srgbClr val="000000"/>
                          </a:solidFill>
                          <a:effectLst/>
                          <a:latin typeface="Cambria Math" panose="02040503050406030204" pitchFamily="18" charset="0"/>
                          <a:ea typeface="DejaVu Sans" panose="020B0603030804020204" pitchFamily="34" charset="0"/>
                        </a:rPr>
                        <m:t>𝑑</m:t>
                      </m:r>
                      <m:r>
                        <a:rPr lang="de-DE" sz="1800" i="1" dirty="0">
                          <a:solidFill>
                            <a:srgbClr val="000000"/>
                          </a:solidFill>
                          <a:effectLst/>
                          <a:latin typeface="Cambria Math" panose="02040503050406030204" pitchFamily="18" charset="0"/>
                          <a:ea typeface="DejaVu Sans" panose="020B0603030804020204" pitchFamily="34" charset="0"/>
                        </a:rPr>
                        <m:t> − </m:t>
                      </m:r>
                      <m:r>
                        <a:rPr lang="de-DE" sz="1800" i="1" dirty="0" err="1">
                          <a:solidFill>
                            <a:srgbClr val="000000"/>
                          </a:solidFill>
                          <a:effectLst/>
                          <a:latin typeface="Cambria Math" panose="02040503050406030204" pitchFamily="18" charset="0"/>
                          <a:ea typeface="DejaVu Sans" panose="020B0603030804020204" pitchFamily="34" charset="0"/>
                        </a:rPr>
                        <m:t>𝐹𝑡</m:t>
                      </m:r>
                      <m:r>
                        <a:rPr lang="de-DE" sz="1800" i="1" dirty="0">
                          <a:solidFill>
                            <a:srgbClr val="000000"/>
                          </a:solidFill>
                          <a:effectLst/>
                          <a:latin typeface="Cambria Math" panose="02040503050406030204" pitchFamily="18" charset="0"/>
                          <a:ea typeface="DejaVu Sans" panose="020B0603030804020204" pitchFamily="34" charset="0"/>
                        </a:rPr>
                        <m:t> </m:t>
                      </m:r>
                      <m:r>
                        <a:rPr lang="de-DE" sz="1800" i="1" dirty="0" smtClean="0">
                          <a:solidFill>
                            <a:srgbClr val="000000"/>
                          </a:solidFill>
                          <a:effectLst/>
                          <a:latin typeface="Cambria Math" panose="02040503050406030204" pitchFamily="18" charset="0"/>
                          <a:ea typeface="Cambria Math" panose="02040503050406030204" pitchFamily="18" charset="0"/>
                        </a:rPr>
                        <m:t>×</m:t>
                      </m:r>
                      <m:r>
                        <a:rPr lang="de-DE" sz="1800" i="1" dirty="0">
                          <a:solidFill>
                            <a:srgbClr val="000000"/>
                          </a:solidFill>
                          <a:effectLst/>
                          <a:latin typeface="Cambria Math" panose="02040503050406030204" pitchFamily="18" charset="0"/>
                          <a:ea typeface="DejaVu Sans" panose="020B0603030804020204" pitchFamily="34" charset="0"/>
                        </a:rPr>
                        <m:t> </m:t>
                      </m:r>
                      <m:r>
                        <a:rPr lang="de-DE" sz="1800" i="1" dirty="0">
                          <a:solidFill>
                            <a:srgbClr val="000000"/>
                          </a:solidFill>
                          <a:effectLst/>
                          <a:latin typeface="Cambria Math" panose="02040503050406030204" pitchFamily="18" charset="0"/>
                          <a:ea typeface="DejaVu Sans" panose="020B0603030804020204" pitchFamily="34" charset="0"/>
                        </a:rPr>
                        <m:t>𝑑</m:t>
                      </m:r>
                      <m:r>
                        <a:rPr lang="de-DE" sz="1800" b="0" i="1" dirty="0" smtClean="0">
                          <a:solidFill>
                            <a:srgbClr val="000000"/>
                          </a:solidFill>
                          <a:effectLst/>
                          <a:latin typeface="Cambria Math" panose="02040503050406030204" pitchFamily="18" charset="0"/>
                          <a:ea typeface="DejaVu Sans" panose="020B0603030804020204" pitchFamily="34" charset="0"/>
                        </a:rPr>
                        <m:t>′</m:t>
                      </m:r>
                    </m:oMath>
                  </m:oMathPara>
                </a14:m>
                <a:endParaRPr lang="fr-FR" dirty="0"/>
              </a:p>
            </p:txBody>
          </p:sp>
        </mc:Choice>
        <mc:Fallback xmlns="">
          <p:sp>
            <p:nvSpPr>
              <p:cNvPr id="7" name="ZoneTexte 6">
                <a:extLst>
                  <a:ext uri="{FF2B5EF4-FFF2-40B4-BE49-F238E27FC236}">
                    <a16:creationId xmlns:a16="http://schemas.microsoft.com/office/drawing/2014/main" id="{CC3BD912-747B-839E-8EA0-0868137596EE}"/>
                  </a:ext>
                </a:extLst>
              </p:cNvPr>
              <p:cNvSpPr txBox="1">
                <a:spLocks noRot="1" noChangeAspect="1" noMove="1" noResize="1" noEditPoints="1" noAdjustHandles="1" noChangeArrowheads="1" noChangeShapeType="1" noTextEdit="1"/>
              </p:cNvSpPr>
              <p:nvPr/>
            </p:nvSpPr>
            <p:spPr>
              <a:xfrm>
                <a:off x="381001" y="2376510"/>
                <a:ext cx="6097836" cy="2767552"/>
              </a:xfrm>
              <a:prstGeom prst="rect">
                <a:avLst/>
              </a:prstGeom>
              <a:blipFill>
                <a:blip r:embed="rId3"/>
                <a:stretch>
                  <a:fillRect l="-599" t="-1096" r="-699"/>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C4C766F3-FA3D-FA21-8480-E0383502BBE6}"/>
              </a:ext>
            </a:extLst>
          </p:cNvPr>
          <p:cNvSpPr txBox="1"/>
          <p:nvPr/>
        </p:nvSpPr>
        <p:spPr>
          <a:xfrm>
            <a:off x="2313542" y="631337"/>
            <a:ext cx="8725359" cy="369332"/>
          </a:xfrm>
          <a:prstGeom prst="rect">
            <a:avLst/>
          </a:prstGeom>
          <a:noFill/>
        </p:spPr>
        <p:txBody>
          <a:bodyPr wrap="square">
            <a:spAutoFit/>
          </a:bodyPr>
          <a:lstStyle/>
          <a:p>
            <a:pPr lvl="0" algn="just">
              <a:spcBef>
                <a:spcPts val="3300"/>
              </a:spcBef>
              <a:spcAft>
                <a:spcPts val="1000"/>
              </a:spcAft>
              <a:buClr>
                <a:srgbClr val="000000"/>
              </a:buClr>
              <a:buSzPts val="1200"/>
              <a:tabLst>
                <a:tab pos="612775" algn="l"/>
              </a:tabLst>
            </a:pPr>
            <a:r>
              <a:rPr lang="fr-FR" sz="1800" b="1" u="none" strike="noStrike" spc="0" dirty="0">
                <a:effectLst/>
                <a:ea typeface="Times New Roman" panose="02020603050405020304" pitchFamily="18" charset="0"/>
                <a:cs typeface="Times New Roman" panose="02020603050405020304" pitchFamily="18" charset="0"/>
              </a:rPr>
              <a:t>Compensation d’évolution: </a:t>
            </a:r>
            <a:r>
              <a:rPr lang="fr-FR" sz="1800" b="1" dirty="0">
                <a:effectLst/>
                <a:ea typeface="Times New Roman" panose="02020603050405020304" pitchFamily="18" charset="0"/>
              </a:rPr>
              <a:t>Différents types de compensateurs aérodynamiques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FEFB2A3B-C973-EF51-5FD0-3F989141C954}"/>
              </a:ext>
            </a:extLst>
          </p:cNvPr>
          <p:cNvSpPr txBox="1"/>
          <p:nvPr/>
        </p:nvSpPr>
        <p:spPr>
          <a:xfrm>
            <a:off x="4536195" y="344271"/>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Tree>
    <p:extLst>
      <p:ext uri="{BB962C8B-B14F-4D97-AF65-F5344CB8AC3E}">
        <p14:creationId xmlns:p14="http://schemas.microsoft.com/office/powerpoint/2010/main" val="35860132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E584D5D8-42DB-3E0C-7614-D8942CBC4943}"/>
              </a:ext>
            </a:extLst>
          </p:cNvPr>
          <p:cNvPicPr>
            <a:picLocks noGrp="1" noChangeAspect="1"/>
          </p:cNvPicPr>
          <p:nvPr>
            <p:ph idx="1"/>
          </p:nvPr>
        </p:nvPicPr>
        <p:blipFill>
          <a:blip r:embed="rId2"/>
          <a:stretch>
            <a:fillRect/>
          </a:stretch>
        </p:blipFill>
        <p:spPr>
          <a:xfrm>
            <a:off x="2206500" y="1539789"/>
            <a:ext cx="7778996" cy="2522096"/>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376B4F57-088B-28AA-92A6-AC37B398E097}"/>
              </a:ext>
            </a:extLst>
          </p:cNvPr>
          <p:cNvSpPr txBox="1"/>
          <p:nvPr/>
        </p:nvSpPr>
        <p:spPr>
          <a:xfrm>
            <a:off x="542034" y="4325631"/>
            <a:ext cx="11107927" cy="139268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spcAft>
                <a:spcPts val="1200"/>
              </a:spcAft>
            </a:pPr>
            <a:r>
              <a:rPr lang="fr-FR" dirty="0">
                <a:solidFill>
                  <a:srgbClr val="000000"/>
                </a:solidFill>
                <a:ea typeface="DejaVu Sans" panose="020B0603030804020204" pitchFamily="34" charset="0"/>
              </a:rPr>
              <a:t>Aussi longtemps que le moment de charnière produit, dans le guignol, un effort inférieur au tarage des ressorts, on peut considérer le guignol solidaire de la gouverne : il y a entraînement direct.</a:t>
            </a:r>
          </a:p>
          <a:p>
            <a:pPr indent="-838200" algn="just">
              <a:spcBef>
                <a:spcPts val="300"/>
              </a:spcBef>
            </a:pPr>
            <a:r>
              <a:rPr lang="fr-FR" dirty="0">
                <a:solidFill>
                  <a:srgbClr val="000000"/>
                </a:solidFill>
                <a:ea typeface="DejaVu Sans" panose="020B0603030804020204" pitchFamily="34" charset="0"/>
              </a:rPr>
              <a:t>Si l’effort dans le guignol fait céder un ressort, le mouvement relatif du guignol par rapport à la gouverne provoque le braquage du « </a:t>
            </a:r>
            <a:r>
              <a:rPr lang="fr-FR" dirty="0" err="1">
                <a:solidFill>
                  <a:srgbClr val="000000"/>
                </a:solidFill>
                <a:ea typeface="DejaVu Sans" panose="020B0603030804020204" pitchFamily="34" charset="0"/>
              </a:rPr>
              <a:t>spring</a:t>
            </a:r>
            <a:r>
              <a:rPr lang="fr-FR" dirty="0">
                <a:solidFill>
                  <a:srgbClr val="000000"/>
                </a:solidFill>
                <a:ea typeface="DejaVu Sans" panose="020B0603030804020204" pitchFamily="34" charset="0"/>
              </a:rPr>
              <a:t>-tab » : il y a diminution du moment de charnière.</a:t>
            </a:r>
          </a:p>
        </p:txBody>
      </p:sp>
      <p:sp>
        <p:nvSpPr>
          <p:cNvPr id="6" name="ZoneTexte 5">
            <a:extLst>
              <a:ext uri="{FF2B5EF4-FFF2-40B4-BE49-F238E27FC236}">
                <a16:creationId xmlns:a16="http://schemas.microsoft.com/office/drawing/2014/main" id="{69F03305-6910-DA27-AA28-02DCD3BD0D1E}"/>
              </a:ext>
            </a:extLst>
          </p:cNvPr>
          <p:cNvSpPr txBox="1"/>
          <p:nvPr/>
        </p:nvSpPr>
        <p:spPr>
          <a:xfrm>
            <a:off x="2313542" y="488116"/>
            <a:ext cx="8725359" cy="369332"/>
          </a:xfrm>
          <a:prstGeom prst="rect">
            <a:avLst/>
          </a:prstGeom>
          <a:noFill/>
        </p:spPr>
        <p:txBody>
          <a:bodyPr wrap="square">
            <a:spAutoFit/>
          </a:bodyPr>
          <a:lstStyle/>
          <a:p>
            <a:pPr lvl="0" algn="just">
              <a:spcBef>
                <a:spcPts val="3300"/>
              </a:spcBef>
              <a:spcAft>
                <a:spcPts val="1000"/>
              </a:spcAft>
              <a:buClr>
                <a:srgbClr val="000000"/>
              </a:buClr>
              <a:buSzPts val="1200"/>
              <a:tabLst>
                <a:tab pos="612775" algn="l"/>
              </a:tabLst>
            </a:pPr>
            <a:r>
              <a:rPr lang="fr-FR" sz="1800" b="1" u="none" strike="noStrike" spc="0" dirty="0">
                <a:effectLst/>
                <a:ea typeface="Times New Roman" panose="02020603050405020304" pitchFamily="18" charset="0"/>
                <a:cs typeface="Times New Roman" panose="02020603050405020304" pitchFamily="18" charset="0"/>
              </a:rPr>
              <a:t>Compensation d’évolution: </a:t>
            </a:r>
            <a:r>
              <a:rPr lang="fr-FR" sz="1800" b="1" dirty="0">
                <a:effectLst/>
                <a:ea typeface="Times New Roman" panose="02020603050405020304" pitchFamily="18" charset="0"/>
              </a:rPr>
              <a:t>Différents types de compensateurs aérodynamiques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A44F956B-EA39-652B-0558-ABC2210DC1B6}"/>
              </a:ext>
            </a:extLst>
          </p:cNvPr>
          <p:cNvSpPr txBox="1"/>
          <p:nvPr/>
        </p:nvSpPr>
        <p:spPr>
          <a:xfrm>
            <a:off x="4536195" y="201050"/>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9" name="ZoneTexte 8">
            <a:extLst>
              <a:ext uri="{FF2B5EF4-FFF2-40B4-BE49-F238E27FC236}">
                <a16:creationId xmlns:a16="http://schemas.microsoft.com/office/drawing/2014/main" id="{F904DB61-B628-5D08-32F9-147FC138DD00}"/>
              </a:ext>
            </a:extLst>
          </p:cNvPr>
          <p:cNvSpPr txBox="1"/>
          <p:nvPr/>
        </p:nvSpPr>
        <p:spPr>
          <a:xfrm>
            <a:off x="3390441" y="857448"/>
            <a:ext cx="6097836"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spcBef>
                <a:spcPts val="3300"/>
              </a:spcBef>
              <a:spcAft>
                <a:spcPts val="1500"/>
              </a:spcAft>
            </a:pPr>
            <a:r>
              <a:rPr lang="fr-FR" sz="1800" b="1" dirty="0">
                <a:effectLst/>
                <a:ea typeface="Times New Roman" panose="02020603050405020304" pitchFamily="18" charset="0"/>
              </a:rPr>
              <a:t>Tab à ressort (</a:t>
            </a:r>
            <a:r>
              <a:rPr lang="fr-FR" sz="1800" b="1" dirty="0" err="1">
                <a:effectLst/>
                <a:ea typeface="Times New Roman" panose="02020603050405020304" pitchFamily="18" charset="0"/>
              </a:rPr>
              <a:t>spring</a:t>
            </a:r>
            <a:r>
              <a:rPr lang="fr-FR" sz="1800" b="1" dirty="0">
                <a:effectLst/>
                <a:ea typeface="Times New Roman" panose="02020603050405020304" pitchFamily="18" charset="0"/>
              </a:rPr>
              <a:t>-tab) ou compensateur à seuil d’effort</a:t>
            </a:r>
          </a:p>
        </p:txBody>
      </p:sp>
    </p:spTree>
    <p:extLst>
      <p:ext uri="{BB962C8B-B14F-4D97-AF65-F5344CB8AC3E}">
        <p14:creationId xmlns:p14="http://schemas.microsoft.com/office/powerpoint/2010/main" val="1656137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A770A11-AE42-666F-8F4B-44281A3418A6}"/>
              </a:ext>
            </a:extLst>
          </p:cNvPr>
          <p:cNvPicPr>
            <a:picLocks noGrp="1" noChangeAspect="1"/>
          </p:cNvPicPr>
          <p:nvPr>
            <p:ph idx="1"/>
          </p:nvPr>
        </p:nvPicPr>
        <p:blipFill>
          <a:blip r:embed="rId2"/>
          <a:stretch>
            <a:fillRect/>
          </a:stretch>
        </p:blipFill>
        <p:spPr>
          <a:xfrm>
            <a:off x="7112057" y="1847659"/>
            <a:ext cx="4489870" cy="4351338"/>
          </a:xfrm>
        </p:spPr>
      </p:pic>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8DAAE1A0-31DD-AB04-E783-821D47B5E777}"/>
                  </a:ext>
                </a:extLst>
              </p:cNvPr>
              <p:cNvSpPr txBox="1"/>
              <p:nvPr/>
            </p:nvSpPr>
            <p:spPr>
              <a:xfrm>
                <a:off x="1154017" y="2782669"/>
                <a:ext cx="6097836"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solidFill>
                      <a:srgbClr val="000000"/>
                    </a:solidFill>
                    <a:ea typeface="DejaVu Sans" panose="020B0603030804020204" pitchFamily="34" charset="0"/>
                  </a:rPr>
                  <a:t>On considère que la courbe d’effort prend une pente trop importante au-delà du braquage </a:t>
                </a:r>
                <a14:m>
                  <m:oMath xmlns:m="http://schemas.openxmlformats.org/officeDocument/2006/math">
                    <m:sSub>
                      <m:sSubPr>
                        <m:ctrlPr>
                          <a:rPr lang="fr-FR" i="1" dirty="0">
                            <a:solidFill>
                              <a:srgbClr val="000000"/>
                            </a:solidFill>
                            <a:latin typeface="Cambria Math" panose="02040503050406030204" pitchFamily="18" charset="0"/>
                            <a:ea typeface="DejaVu Sans" panose="020B0603030804020204" pitchFamily="34" charset="0"/>
                          </a:rPr>
                        </m:ctrlPr>
                      </m:sSubPr>
                      <m:e>
                        <m:r>
                          <a:rPr lang="fr-FR" dirty="0">
                            <a:solidFill>
                              <a:srgbClr val="000000"/>
                            </a:solidFill>
                            <a:latin typeface="Cambria Math" panose="02040503050406030204" pitchFamily="18" charset="0"/>
                            <a:ea typeface="DejaVu Sans" panose="020B0603030804020204" pitchFamily="34" charset="0"/>
                          </a:rPr>
                          <m:t>𝛽</m:t>
                        </m:r>
                      </m:e>
                      <m:sub>
                        <m:r>
                          <a:rPr lang="de-DE" dirty="0">
                            <a:solidFill>
                              <a:srgbClr val="000000"/>
                            </a:solidFill>
                            <a:latin typeface="Cambria Math" panose="02040503050406030204" pitchFamily="18" charset="0"/>
                            <a:ea typeface="DejaVu Sans" panose="020B0603030804020204" pitchFamily="34" charset="0"/>
                          </a:rPr>
                          <m:t>1</m:t>
                        </m:r>
                      </m:sub>
                    </m:sSub>
                  </m:oMath>
                </a14:m>
                <a:endParaRPr lang="fr-FR" dirty="0">
                  <a:solidFill>
                    <a:srgbClr val="000000"/>
                  </a:solidFill>
                  <a:ea typeface="DejaVu Sans" panose="020B0603030804020204" pitchFamily="34" charset="0"/>
                </a:endParaRPr>
              </a:p>
              <a:p>
                <a:pPr marL="285750" indent="-285750">
                  <a:buFont typeface="Arial" panose="020B0604020202020204" pitchFamily="34" charset="0"/>
                  <a:buChar char="•"/>
                </a:pPr>
                <a:r>
                  <a:rPr lang="fr-FR" dirty="0">
                    <a:solidFill>
                      <a:srgbClr val="000000"/>
                    </a:solidFill>
                    <a:ea typeface="DejaVu Sans" panose="020B0603030804020204" pitchFamily="34" charset="0"/>
                  </a:rPr>
                  <a:t>Le braquage du </a:t>
                </a:r>
                <a:r>
                  <a:rPr lang="fr-FR" dirty="0" err="1">
                    <a:solidFill>
                      <a:srgbClr val="000000"/>
                    </a:solidFill>
                    <a:ea typeface="DejaVu Sans" panose="020B0603030804020204" pitchFamily="34" charset="0"/>
                  </a:rPr>
                  <a:t>spring</a:t>
                </a:r>
                <a:r>
                  <a:rPr lang="fr-FR" dirty="0">
                    <a:solidFill>
                      <a:srgbClr val="000000"/>
                    </a:solidFill>
                    <a:ea typeface="DejaVu Sans" panose="020B0603030804020204" pitchFamily="34" charset="0"/>
                  </a:rPr>
                  <a:t>-tab au-delà de </a:t>
                </a:r>
                <a14:m>
                  <m:oMath xmlns:m="http://schemas.openxmlformats.org/officeDocument/2006/math">
                    <m:sSub>
                      <m:sSubPr>
                        <m:ctrlPr>
                          <a:rPr lang="fr-FR" i="1" dirty="0" smtClean="0">
                            <a:solidFill>
                              <a:srgbClr val="000000"/>
                            </a:solidFill>
                            <a:latin typeface="Cambria Math" panose="02040503050406030204" pitchFamily="18" charset="0"/>
                            <a:ea typeface="DejaVu Sans" panose="020B0603030804020204" pitchFamily="34" charset="0"/>
                          </a:rPr>
                        </m:ctrlPr>
                      </m:sSubPr>
                      <m:e>
                        <m:r>
                          <a:rPr lang="fr-FR" dirty="0">
                            <a:solidFill>
                              <a:srgbClr val="000000"/>
                            </a:solidFill>
                            <a:latin typeface="Cambria Math" panose="02040503050406030204" pitchFamily="18" charset="0"/>
                            <a:ea typeface="DejaVu Sans" panose="020B0603030804020204" pitchFamily="34" charset="0"/>
                          </a:rPr>
                          <m:t>𝛽</m:t>
                        </m:r>
                      </m:e>
                      <m:sub>
                        <m:r>
                          <a:rPr lang="de-DE" dirty="0">
                            <a:solidFill>
                              <a:srgbClr val="000000"/>
                            </a:solidFill>
                            <a:latin typeface="Cambria Math" panose="02040503050406030204" pitchFamily="18" charset="0"/>
                            <a:ea typeface="DejaVu Sans" panose="020B0603030804020204" pitchFamily="34" charset="0"/>
                          </a:rPr>
                          <m:t>1</m:t>
                        </m:r>
                      </m:sub>
                    </m:sSub>
                  </m:oMath>
                </a14:m>
                <a:r>
                  <a:rPr lang="fr-FR" dirty="0">
                    <a:solidFill>
                      <a:srgbClr val="000000"/>
                    </a:solidFill>
                    <a:ea typeface="DejaVu Sans" panose="020B0603030804020204" pitchFamily="34" charset="0"/>
                  </a:rPr>
                  <a:t> en diminuant le moment de charnière, diminue la pente de la courbe d’effort</a:t>
                </a:r>
              </a:p>
            </p:txBody>
          </p:sp>
        </mc:Choice>
        <mc:Fallback xmlns="">
          <p:sp>
            <p:nvSpPr>
              <p:cNvPr id="7" name="ZoneTexte 6">
                <a:extLst>
                  <a:ext uri="{FF2B5EF4-FFF2-40B4-BE49-F238E27FC236}">
                    <a16:creationId xmlns:a16="http://schemas.microsoft.com/office/drawing/2014/main" id="{8DAAE1A0-31DD-AB04-E783-821D47B5E777}"/>
                  </a:ext>
                </a:extLst>
              </p:cNvPr>
              <p:cNvSpPr txBox="1">
                <a:spLocks noRot="1" noChangeAspect="1" noMove="1" noResize="1" noEditPoints="1" noAdjustHandles="1" noChangeArrowheads="1" noChangeShapeType="1" noTextEdit="1"/>
              </p:cNvSpPr>
              <p:nvPr/>
            </p:nvSpPr>
            <p:spPr>
              <a:xfrm>
                <a:off x="1154017" y="2782669"/>
                <a:ext cx="6097836" cy="1477328"/>
              </a:xfrm>
              <a:prstGeom prst="rect">
                <a:avLst/>
              </a:prstGeom>
              <a:blipFill>
                <a:blip r:embed="rId3"/>
                <a:stretch>
                  <a:fillRect l="-499" t="-1633" b="-4898"/>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F60CC507-38D9-F44E-4585-B9353E1DE589}"/>
              </a:ext>
            </a:extLst>
          </p:cNvPr>
          <p:cNvSpPr txBox="1"/>
          <p:nvPr/>
        </p:nvSpPr>
        <p:spPr>
          <a:xfrm>
            <a:off x="2313542" y="488116"/>
            <a:ext cx="8725359" cy="369332"/>
          </a:xfrm>
          <a:prstGeom prst="rect">
            <a:avLst/>
          </a:prstGeom>
          <a:noFill/>
        </p:spPr>
        <p:txBody>
          <a:bodyPr wrap="square">
            <a:spAutoFit/>
          </a:bodyPr>
          <a:lstStyle/>
          <a:p>
            <a:pPr lvl="0" algn="just">
              <a:spcBef>
                <a:spcPts val="3300"/>
              </a:spcBef>
              <a:spcAft>
                <a:spcPts val="1000"/>
              </a:spcAft>
              <a:buClr>
                <a:srgbClr val="000000"/>
              </a:buClr>
              <a:buSzPts val="1200"/>
              <a:tabLst>
                <a:tab pos="612775" algn="l"/>
              </a:tabLst>
            </a:pPr>
            <a:r>
              <a:rPr lang="fr-FR" sz="1800" b="1" u="none" strike="noStrike" spc="0" dirty="0">
                <a:effectLst/>
                <a:ea typeface="Times New Roman" panose="02020603050405020304" pitchFamily="18" charset="0"/>
                <a:cs typeface="Times New Roman" panose="02020603050405020304" pitchFamily="18" charset="0"/>
              </a:rPr>
              <a:t>Compensation d’évolution: </a:t>
            </a:r>
            <a:r>
              <a:rPr lang="fr-FR" sz="1800" b="1" dirty="0">
                <a:effectLst/>
                <a:ea typeface="Times New Roman" panose="02020603050405020304" pitchFamily="18" charset="0"/>
              </a:rPr>
              <a:t>Différents types de compensateurs aérodynamiques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1D59C44A-1449-A748-5061-59ED949B6025}"/>
              </a:ext>
            </a:extLst>
          </p:cNvPr>
          <p:cNvSpPr txBox="1"/>
          <p:nvPr/>
        </p:nvSpPr>
        <p:spPr>
          <a:xfrm>
            <a:off x="4536195" y="201050"/>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9" name="ZoneTexte 8">
            <a:extLst>
              <a:ext uri="{FF2B5EF4-FFF2-40B4-BE49-F238E27FC236}">
                <a16:creationId xmlns:a16="http://schemas.microsoft.com/office/drawing/2014/main" id="{8E910A37-3DDE-D1C0-57B2-CBBC99C9BB4A}"/>
              </a:ext>
            </a:extLst>
          </p:cNvPr>
          <p:cNvSpPr txBox="1"/>
          <p:nvPr/>
        </p:nvSpPr>
        <p:spPr>
          <a:xfrm>
            <a:off x="3390441" y="857448"/>
            <a:ext cx="6097836"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spcBef>
                <a:spcPts val="3300"/>
              </a:spcBef>
              <a:spcAft>
                <a:spcPts val="1500"/>
              </a:spcAft>
            </a:pPr>
            <a:r>
              <a:rPr lang="fr-FR" sz="1800" b="1" dirty="0">
                <a:effectLst/>
                <a:ea typeface="Times New Roman" panose="02020603050405020304" pitchFamily="18" charset="0"/>
              </a:rPr>
              <a:t>Tab à ressort (</a:t>
            </a:r>
            <a:r>
              <a:rPr lang="fr-FR" sz="1800" b="1" dirty="0" err="1">
                <a:effectLst/>
                <a:ea typeface="Times New Roman" panose="02020603050405020304" pitchFamily="18" charset="0"/>
              </a:rPr>
              <a:t>spring</a:t>
            </a:r>
            <a:r>
              <a:rPr lang="fr-FR" sz="1800" b="1" dirty="0">
                <a:effectLst/>
                <a:ea typeface="Times New Roman" panose="02020603050405020304" pitchFamily="18" charset="0"/>
              </a:rPr>
              <a:t>-tab) ou compensateur à seuil d’effort</a:t>
            </a:r>
          </a:p>
        </p:txBody>
      </p:sp>
    </p:spTree>
    <p:extLst>
      <p:ext uri="{BB962C8B-B14F-4D97-AF65-F5344CB8AC3E}">
        <p14:creationId xmlns:p14="http://schemas.microsoft.com/office/powerpoint/2010/main" val="3990416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9E941C2-6DA8-FD77-6834-38FA5996262A}"/>
              </a:ext>
            </a:extLst>
          </p:cNvPr>
          <p:cNvPicPr>
            <a:picLocks noGrp="1" noChangeAspect="1"/>
          </p:cNvPicPr>
          <p:nvPr>
            <p:ph idx="1"/>
          </p:nvPr>
        </p:nvPicPr>
        <p:blipFill>
          <a:blip r:embed="rId2"/>
          <a:stretch>
            <a:fillRect/>
          </a:stretch>
        </p:blipFill>
        <p:spPr>
          <a:xfrm>
            <a:off x="3199067" y="2042702"/>
            <a:ext cx="6246474" cy="2380279"/>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1A31AE20-D2E0-FE17-8AE4-0BA949414316}"/>
              </a:ext>
            </a:extLst>
          </p:cNvPr>
          <p:cNvSpPr txBox="1"/>
          <p:nvPr/>
        </p:nvSpPr>
        <p:spPr>
          <a:xfrm>
            <a:off x="816166" y="5251778"/>
            <a:ext cx="1083968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Le panneau de compensation est installé à l’avant de la gouverne, il est soumis à la pression de l’intrados sur une face et à la pression de l’extrados surf autre face</a:t>
            </a:r>
            <a:endParaRPr lang="fr-FR" dirty="0"/>
          </a:p>
        </p:txBody>
      </p:sp>
      <p:sp>
        <p:nvSpPr>
          <p:cNvPr id="6" name="ZoneTexte 5">
            <a:extLst>
              <a:ext uri="{FF2B5EF4-FFF2-40B4-BE49-F238E27FC236}">
                <a16:creationId xmlns:a16="http://schemas.microsoft.com/office/drawing/2014/main" id="{003E0D3C-0696-898A-B38E-901CDE629CD8}"/>
              </a:ext>
            </a:extLst>
          </p:cNvPr>
          <p:cNvSpPr txBox="1"/>
          <p:nvPr/>
        </p:nvSpPr>
        <p:spPr>
          <a:xfrm>
            <a:off x="2313542" y="488116"/>
            <a:ext cx="8725359" cy="369332"/>
          </a:xfrm>
          <a:prstGeom prst="rect">
            <a:avLst/>
          </a:prstGeom>
          <a:noFill/>
        </p:spPr>
        <p:txBody>
          <a:bodyPr wrap="square">
            <a:spAutoFit/>
          </a:bodyPr>
          <a:lstStyle/>
          <a:p>
            <a:pPr lvl="0" algn="just">
              <a:spcBef>
                <a:spcPts val="3300"/>
              </a:spcBef>
              <a:spcAft>
                <a:spcPts val="1000"/>
              </a:spcAft>
              <a:buClr>
                <a:srgbClr val="000000"/>
              </a:buClr>
              <a:buSzPts val="1200"/>
              <a:tabLst>
                <a:tab pos="612775" algn="l"/>
              </a:tabLst>
            </a:pPr>
            <a:r>
              <a:rPr lang="fr-FR" sz="1800" b="1" u="none" strike="noStrike" spc="0" dirty="0">
                <a:effectLst/>
                <a:ea typeface="Times New Roman" panose="02020603050405020304" pitchFamily="18" charset="0"/>
                <a:cs typeface="Times New Roman" panose="02020603050405020304" pitchFamily="18" charset="0"/>
              </a:rPr>
              <a:t>Compensation d’évolution: </a:t>
            </a:r>
            <a:r>
              <a:rPr lang="fr-FR" sz="1800" b="1" dirty="0">
                <a:effectLst/>
                <a:ea typeface="Times New Roman" panose="02020603050405020304" pitchFamily="18" charset="0"/>
              </a:rPr>
              <a:t>Différents types de compensateurs aérodynamiques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B9D2D885-93AB-C8AC-2C0F-C8BA797C3A41}"/>
              </a:ext>
            </a:extLst>
          </p:cNvPr>
          <p:cNvSpPr txBox="1"/>
          <p:nvPr/>
        </p:nvSpPr>
        <p:spPr>
          <a:xfrm>
            <a:off x="4536195" y="201050"/>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9" name="ZoneTexte 8">
            <a:extLst>
              <a:ext uri="{FF2B5EF4-FFF2-40B4-BE49-F238E27FC236}">
                <a16:creationId xmlns:a16="http://schemas.microsoft.com/office/drawing/2014/main" id="{580664E0-66FC-9B7A-4203-5B4BA9211F38}"/>
              </a:ext>
            </a:extLst>
          </p:cNvPr>
          <p:cNvSpPr txBox="1"/>
          <p:nvPr/>
        </p:nvSpPr>
        <p:spPr>
          <a:xfrm>
            <a:off x="4282807" y="798150"/>
            <a:ext cx="4078995" cy="41575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79400" indent="-279400" algn="l">
              <a:lnSpc>
                <a:spcPts val="2815"/>
              </a:lnSpc>
              <a:spcBef>
                <a:spcPts val="300"/>
              </a:spcBef>
              <a:spcAft>
                <a:spcPts val="0"/>
              </a:spcAft>
            </a:pP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Servo-tab </a:t>
            </a:r>
            <a:r>
              <a:rPr lang="fr-FR" sz="1800" dirty="0">
                <a:effectLst/>
                <a:latin typeface="Times New Roman" panose="02020603050405020304" pitchFamily="18" charset="0"/>
                <a:ea typeface="Times New Roman" panose="02020603050405020304" pitchFamily="18" charset="0"/>
              </a:rPr>
              <a:t>et </a:t>
            </a: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panneau de compensation</a:t>
            </a:r>
            <a:endParaRPr lang="fr-F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56818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E8CDF992-0B3A-DB75-BFF4-A339F95A9E0D}"/>
              </a:ext>
            </a:extLst>
          </p:cNvPr>
          <p:cNvPicPr>
            <a:picLocks noGrp="1" noChangeAspect="1"/>
          </p:cNvPicPr>
          <p:nvPr>
            <p:ph idx="1"/>
          </p:nvPr>
        </p:nvPicPr>
        <p:blipFill>
          <a:blip r:embed="rId2"/>
          <a:stretch>
            <a:fillRect/>
          </a:stretch>
        </p:blipFill>
        <p:spPr>
          <a:xfrm>
            <a:off x="6522532" y="2588963"/>
            <a:ext cx="5327839" cy="2695633"/>
          </a:xfr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4F1F34D4-70C2-2866-413D-9E31A9B04562}"/>
                  </a:ext>
                </a:extLst>
              </p:cNvPr>
              <p:cNvSpPr txBox="1"/>
              <p:nvPr/>
            </p:nvSpPr>
            <p:spPr>
              <a:xfrm>
                <a:off x="341629" y="1536339"/>
                <a:ext cx="6002850" cy="46243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pPr>
                <a:r>
                  <a:rPr lang="fr-FR" sz="1800" dirty="0">
                    <a:effectLst/>
                    <a:ea typeface="Times New Roman" panose="02020603050405020304" pitchFamily="18" charset="0"/>
                  </a:rPr>
                  <a:t>Le braquage de la gouverne modifie la répartition de la pression statique autour du profil. </a:t>
                </a:r>
              </a:p>
              <a:p>
                <a:pPr indent="-838200" algn="just">
                  <a:spcBef>
                    <a:spcPts val="300"/>
                  </a:spcBef>
                </a:pPr>
                <a:r>
                  <a:rPr lang="fr-FR" sz="1800" dirty="0">
                    <a:effectLst/>
                    <a:ea typeface="Times New Roman" panose="02020603050405020304" pitchFamily="18" charset="0"/>
                  </a:rPr>
                  <a:t>Il se crée une pression différentielle entre les deux faces du panneau de compensation qui crée une force (</a:t>
                </a:r>
                <a:r>
                  <a:rPr lang="fr-FR" sz="1800" dirty="0" err="1">
                    <a:effectLst/>
                    <a:ea typeface="Times New Roman" panose="02020603050405020304" pitchFamily="18" charset="0"/>
                  </a:rPr>
                  <a:t>Fp</a:t>
                </a:r>
                <a:r>
                  <a:rPr lang="fr-FR" sz="1800" dirty="0">
                    <a:effectLst/>
                    <a:ea typeface="Times New Roman" panose="02020603050405020304" pitchFamily="18" charset="0"/>
                  </a:rPr>
                  <a:t>). </a:t>
                </a:r>
              </a:p>
              <a:p>
                <a:pPr indent="-838200" algn="just">
                  <a:spcBef>
                    <a:spcPts val="300"/>
                  </a:spcBef>
                </a:pPr>
                <a:r>
                  <a:rPr lang="fr-FR" sz="1800" dirty="0">
                    <a:effectLst/>
                    <a:ea typeface="Times New Roman" panose="02020603050405020304" pitchFamily="18" charset="0"/>
                  </a:rPr>
                  <a:t>La gouverne se déplace jusqu’à ce que :</a:t>
                </a:r>
              </a:p>
              <a:p>
                <a:pPr indent="-838200" algn="just">
                  <a:spcBef>
                    <a:spcPts val="300"/>
                  </a:spcBef>
                </a:pPr>
                <a14:m>
                  <m:oMathPara xmlns:m="http://schemas.openxmlformats.org/officeDocument/2006/math">
                    <m:oMathParaPr>
                      <m:jc m:val="centerGroup"/>
                    </m:oMathParaPr>
                    <m:oMath xmlns:m="http://schemas.openxmlformats.org/officeDocument/2006/math">
                      <m:r>
                        <a:rPr lang="fr-FR" sz="1800" i="1" dirty="0" smtClean="0">
                          <a:effectLst/>
                          <a:latin typeface="Cambria Math" panose="02040503050406030204" pitchFamily="18" charset="0"/>
                          <a:ea typeface="Times New Roman" panose="02020603050405020304" pitchFamily="18" charset="0"/>
                        </a:rPr>
                        <m:t>𝐹𝑔</m:t>
                      </m:r>
                      <m:r>
                        <a:rPr lang="fr-FR" sz="1800" i="1" dirty="0" smtClean="0">
                          <a:effectLst/>
                          <a:latin typeface="Cambria Math" panose="02040503050406030204" pitchFamily="18" charset="0"/>
                          <a:ea typeface="Cambria Math" panose="02040503050406030204" pitchFamily="18" charset="0"/>
                        </a:rPr>
                        <m:t>×</m:t>
                      </m:r>
                      <m:r>
                        <a:rPr lang="fr-FR" sz="1800" i="1" dirty="0" smtClean="0">
                          <a:effectLst/>
                          <a:latin typeface="Cambria Math" panose="02040503050406030204" pitchFamily="18" charset="0"/>
                          <a:ea typeface="Times New Roman" panose="02020603050405020304" pitchFamily="18" charset="0"/>
                        </a:rPr>
                        <m:t>𝑑</m:t>
                      </m:r>
                      <m:r>
                        <a:rPr lang="fr-FR" sz="1800" i="1" dirty="0" smtClean="0">
                          <a:effectLst/>
                          <a:latin typeface="Cambria Math" panose="02040503050406030204" pitchFamily="18" charset="0"/>
                          <a:ea typeface="Times New Roman" panose="02020603050405020304" pitchFamily="18" charset="0"/>
                        </a:rPr>
                        <m:t>1=</m:t>
                      </m:r>
                      <m:r>
                        <a:rPr lang="fr-FR" sz="1800" i="1" dirty="0" smtClean="0">
                          <a:effectLst/>
                          <a:latin typeface="Cambria Math" panose="02040503050406030204" pitchFamily="18" charset="0"/>
                          <a:ea typeface="Times New Roman" panose="02020603050405020304" pitchFamily="18" charset="0"/>
                        </a:rPr>
                        <m:t>𝐹𝑡</m:t>
                      </m:r>
                      <m:r>
                        <a:rPr lang="fr-FR" sz="1800" i="1" dirty="0" smtClean="0">
                          <a:effectLst/>
                          <a:latin typeface="Cambria Math" panose="02040503050406030204" pitchFamily="18" charset="0"/>
                          <a:ea typeface="Cambria Math" panose="02040503050406030204" pitchFamily="18" charset="0"/>
                        </a:rPr>
                        <m:t>×</m:t>
                      </m:r>
                      <m:r>
                        <a:rPr lang="fr-FR" sz="1800" i="1" dirty="0" smtClean="0">
                          <a:effectLst/>
                          <a:latin typeface="Cambria Math" panose="02040503050406030204" pitchFamily="18" charset="0"/>
                          <a:ea typeface="Times New Roman" panose="02020603050405020304" pitchFamily="18" charset="0"/>
                        </a:rPr>
                        <m:t>𝑑</m:t>
                      </m:r>
                      <m:r>
                        <a:rPr lang="fr-FR" sz="1800" i="1" dirty="0" smtClean="0">
                          <a:effectLst/>
                          <a:latin typeface="Cambria Math" panose="02040503050406030204" pitchFamily="18" charset="0"/>
                          <a:ea typeface="Times New Roman" panose="02020603050405020304" pitchFamily="18" charset="0"/>
                        </a:rPr>
                        <m:t>2+</m:t>
                      </m:r>
                      <m:r>
                        <a:rPr lang="fr-FR" sz="1800" i="1" dirty="0" smtClean="0">
                          <a:effectLst/>
                          <a:latin typeface="Cambria Math" panose="02040503050406030204" pitchFamily="18" charset="0"/>
                          <a:ea typeface="Times New Roman" panose="02020603050405020304" pitchFamily="18" charset="0"/>
                        </a:rPr>
                        <m:t>𝐹𝑝</m:t>
                      </m:r>
                      <m:r>
                        <a:rPr lang="fr-FR" sz="1800" i="1" dirty="0" smtClean="0">
                          <a:effectLst/>
                          <a:latin typeface="Cambria Math" panose="02040503050406030204" pitchFamily="18" charset="0"/>
                          <a:ea typeface="Cambria Math" panose="02040503050406030204" pitchFamily="18" charset="0"/>
                        </a:rPr>
                        <m:t>×</m:t>
                      </m:r>
                      <m:r>
                        <a:rPr lang="fr-FR" sz="1800" i="1" dirty="0" smtClean="0">
                          <a:effectLst/>
                          <a:latin typeface="Cambria Math" panose="02040503050406030204" pitchFamily="18" charset="0"/>
                          <a:ea typeface="Times New Roman" panose="02020603050405020304" pitchFamily="18" charset="0"/>
                        </a:rPr>
                        <m:t>𝑑</m:t>
                      </m:r>
                      <m:r>
                        <a:rPr lang="fr-FR" sz="1800" i="1" dirty="0" smtClean="0">
                          <a:effectLst/>
                          <a:latin typeface="Cambria Math" panose="02040503050406030204" pitchFamily="18" charset="0"/>
                          <a:ea typeface="Times New Roman" panose="02020603050405020304" pitchFamily="18" charset="0"/>
                        </a:rPr>
                        <m:t>3</m:t>
                      </m:r>
                    </m:oMath>
                  </m:oMathPara>
                </a14:m>
                <a:endParaRPr lang="fr-FR" sz="1800" dirty="0">
                  <a:effectLst/>
                  <a:ea typeface="Times New Roman" panose="02020603050405020304" pitchFamily="18" charset="0"/>
                </a:endParaRPr>
              </a:p>
              <a:p>
                <a:pPr marL="342900" lvl="0" indent="-342900" algn="l">
                  <a:spcBef>
                    <a:spcPts val="1540"/>
                  </a:spcBef>
                  <a:spcAft>
                    <a:spcPts val="1220"/>
                  </a:spcAft>
                  <a:buClr>
                    <a:srgbClr val="000000"/>
                  </a:buClr>
                  <a:buSzPts val="1200"/>
                  <a:buFont typeface="Arial" panose="020B0604020202020204" pitchFamily="34" charset="0"/>
                  <a:buChar char="•"/>
                  <a:tabLst>
                    <a:tab pos="264795" algn="l"/>
                  </a:tabLst>
                </a:pPr>
                <a:r>
                  <a:rPr lang="fr-FR" sz="1800" u="none" strike="noStrike" spc="0" dirty="0">
                    <a:effectLst/>
                    <a:ea typeface="Times New Roman" panose="02020603050405020304" pitchFamily="18" charset="0"/>
                    <a:cs typeface="Times New Roman" panose="02020603050405020304" pitchFamily="18" charset="0"/>
                  </a:rPr>
                  <a:t>Le pilote ne supporte que l’effort nécessaire au braquage du servo-tab soit environ 20 % de l’effort nécessaire au braquage de la gouverne.</a:t>
                </a:r>
              </a:p>
              <a:p>
                <a:pPr marL="342900" lvl="0" indent="-342900" algn="l">
                  <a:spcBef>
                    <a:spcPts val="300"/>
                  </a:spcBef>
                  <a:spcAft>
                    <a:spcPts val="1170"/>
                  </a:spcAft>
                  <a:buClr>
                    <a:srgbClr val="000000"/>
                  </a:buClr>
                  <a:buSzPts val="1200"/>
                  <a:buFont typeface="Arial" panose="020B0604020202020204" pitchFamily="34" charset="0"/>
                  <a:buChar char="•"/>
                  <a:tabLst>
                    <a:tab pos="264795" algn="l"/>
                  </a:tabLst>
                </a:pPr>
                <a:r>
                  <a:rPr lang="fr-FR" sz="1800" u="none" strike="noStrike" spc="0" dirty="0">
                    <a:effectLst/>
                    <a:ea typeface="Times New Roman" panose="02020603050405020304" pitchFamily="18" charset="0"/>
                    <a:cs typeface="Times New Roman" panose="02020603050405020304" pitchFamily="18" charset="0"/>
                  </a:rPr>
                  <a:t>Au sol, la gouverne étant folle sur son axe, elle peut être déplacée à la main sans que la commande bouge.</a:t>
                </a:r>
              </a:p>
              <a:p>
                <a:pPr algn="just">
                  <a:spcBef>
                    <a:spcPts val="300"/>
                  </a:spcBef>
                  <a:spcAft>
                    <a:spcPts val="1960"/>
                  </a:spcAft>
                </a:pPr>
                <a:r>
                  <a:rPr lang="fr-FR" sz="1800" dirty="0">
                    <a:effectLst/>
                    <a:ea typeface="Times New Roman" panose="02020603050405020304" pitchFamily="18" charset="0"/>
                  </a:rPr>
                  <a:t>Inversement la commande peut être déplacée sans entraîner la gouverne jusqu’à ce que le guignol atteigne les butées, auquel cas, la gouverne est entraînée.</a:t>
                </a:r>
              </a:p>
            </p:txBody>
          </p:sp>
        </mc:Choice>
        <mc:Fallback xmlns="">
          <p:sp>
            <p:nvSpPr>
              <p:cNvPr id="5" name="ZoneTexte 4">
                <a:extLst>
                  <a:ext uri="{FF2B5EF4-FFF2-40B4-BE49-F238E27FC236}">
                    <a16:creationId xmlns:a16="http://schemas.microsoft.com/office/drawing/2014/main" id="{4F1F34D4-70C2-2866-413D-9E31A9B04562}"/>
                  </a:ext>
                </a:extLst>
              </p:cNvPr>
              <p:cNvSpPr txBox="1">
                <a:spLocks noRot="1" noChangeAspect="1" noMove="1" noResize="1" noEditPoints="1" noAdjustHandles="1" noChangeArrowheads="1" noChangeShapeType="1" noTextEdit="1"/>
              </p:cNvSpPr>
              <p:nvPr/>
            </p:nvSpPr>
            <p:spPr>
              <a:xfrm>
                <a:off x="341629" y="1536339"/>
                <a:ext cx="6002850" cy="4624343"/>
              </a:xfrm>
              <a:prstGeom prst="rect">
                <a:avLst/>
              </a:prstGeom>
              <a:blipFill>
                <a:blip r:embed="rId3"/>
                <a:stretch>
                  <a:fillRect l="-709" t="-526" r="-811" b="-920"/>
                </a:stretch>
              </a:blipFill>
            </p:spPr>
            <p:txBody>
              <a:bodyPr/>
              <a:lstStyle/>
              <a:p>
                <a:r>
                  <a:rPr lang="fr-FR">
                    <a:noFill/>
                  </a:rPr>
                  <a:t> </a:t>
                </a:r>
              </a:p>
            </p:txBody>
          </p:sp>
        </mc:Fallback>
      </mc:AlternateContent>
      <p:sp>
        <p:nvSpPr>
          <p:cNvPr id="12" name="ZoneTexte 11">
            <a:extLst>
              <a:ext uri="{FF2B5EF4-FFF2-40B4-BE49-F238E27FC236}">
                <a16:creationId xmlns:a16="http://schemas.microsoft.com/office/drawing/2014/main" id="{5D0381AF-9EF4-9D41-4427-044CAF06F80D}"/>
              </a:ext>
            </a:extLst>
          </p:cNvPr>
          <p:cNvSpPr txBox="1"/>
          <p:nvPr/>
        </p:nvSpPr>
        <p:spPr>
          <a:xfrm>
            <a:off x="2313542" y="488116"/>
            <a:ext cx="8725359" cy="369332"/>
          </a:xfrm>
          <a:prstGeom prst="rect">
            <a:avLst/>
          </a:prstGeom>
          <a:noFill/>
        </p:spPr>
        <p:txBody>
          <a:bodyPr wrap="square">
            <a:spAutoFit/>
          </a:bodyPr>
          <a:lstStyle/>
          <a:p>
            <a:pPr lvl="0" algn="just">
              <a:spcBef>
                <a:spcPts val="3300"/>
              </a:spcBef>
              <a:spcAft>
                <a:spcPts val="1000"/>
              </a:spcAft>
              <a:buClr>
                <a:srgbClr val="000000"/>
              </a:buClr>
              <a:buSzPts val="1200"/>
              <a:tabLst>
                <a:tab pos="612775" algn="l"/>
              </a:tabLst>
            </a:pPr>
            <a:r>
              <a:rPr lang="fr-FR" sz="1800" b="1" u="none" strike="noStrike" spc="0" dirty="0">
                <a:effectLst/>
                <a:ea typeface="Times New Roman" panose="02020603050405020304" pitchFamily="18" charset="0"/>
                <a:cs typeface="Times New Roman" panose="02020603050405020304" pitchFamily="18" charset="0"/>
              </a:rPr>
              <a:t>Compensation d’évolution: </a:t>
            </a:r>
            <a:r>
              <a:rPr lang="fr-FR" sz="1800" b="1" dirty="0">
                <a:effectLst/>
                <a:ea typeface="Times New Roman" panose="02020603050405020304" pitchFamily="18" charset="0"/>
              </a:rPr>
              <a:t>Différents types de compensateurs aérodynamiques</a:t>
            </a:r>
            <a:endParaRPr lang="fr-FR" sz="1800" b="1" u="none" strike="noStrike" spc="0" dirty="0">
              <a:effectLst/>
              <a:ea typeface="Times New Roman" panose="02020603050405020304" pitchFamily="18" charset="0"/>
              <a:cs typeface="Times New Roman" panose="02020603050405020304" pitchFamily="18" charset="0"/>
            </a:endParaRPr>
          </a:p>
        </p:txBody>
      </p:sp>
      <p:sp>
        <p:nvSpPr>
          <p:cNvPr id="13" name="ZoneTexte 12">
            <a:extLst>
              <a:ext uri="{FF2B5EF4-FFF2-40B4-BE49-F238E27FC236}">
                <a16:creationId xmlns:a16="http://schemas.microsoft.com/office/drawing/2014/main" id="{2F090378-3FE0-52EF-FBAB-1009B40BF5A8}"/>
              </a:ext>
            </a:extLst>
          </p:cNvPr>
          <p:cNvSpPr txBox="1"/>
          <p:nvPr/>
        </p:nvSpPr>
        <p:spPr>
          <a:xfrm>
            <a:off x="4536195" y="201050"/>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14" name="ZoneTexte 13">
            <a:extLst>
              <a:ext uri="{FF2B5EF4-FFF2-40B4-BE49-F238E27FC236}">
                <a16:creationId xmlns:a16="http://schemas.microsoft.com/office/drawing/2014/main" id="{9AEB659A-73F9-1E0A-724A-1249D802E3F8}"/>
              </a:ext>
            </a:extLst>
          </p:cNvPr>
          <p:cNvSpPr txBox="1"/>
          <p:nvPr/>
        </p:nvSpPr>
        <p:spPr>
          <a:xfrm>
            <a:off x="4282807" y="798150"/>
            <a:ext cx="4078995" cy="41575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79400" indent="-279400" algn="l">
              <a:lnSpc>
                <a:spcPts val="2815"/>
              </a:lnSpc>
              <a:spcBef>
                <a:spcPts val="300"/>
              </a:spcBef>
              <a:spcAft>
                <a:spcPts val="0"/>
              </a:spcAft>
            </a:pP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Servo-tab </a:t>
            </a:r>
            <a:r>
              <a:rPr lang="fr-FR" sz="1800" dirty="0">
                <a:effectLst/>
                <a:latin typeface="Times New Roman" panose="02020603050405020304" pitchFamily="18" charset="0"/>
                <a:ea typeface="Times New Roman" panose="02020603050405020304" pitchFamily="18" charset="0"/>
              </a:rPr>
              <a:t>et </a:t>
            </a: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panneau de compensation</a:t>
            </a:r>
            <a:endParaRPr lang="fr-F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4052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u contenu 11">
            <a:extLst>
              <a:ext uri="{FF2B5EF4-FFF2-40B4-BE49-F238E27FC236}">
                <a16:creationId xmlns:a16="http://schemas.microsoft.com/office/drawing/2014/main" id="{32556741-4283-718B-5981-41E29F078E80}"/>
              </a:ext>
            </a:extLst>
          </p:cNvPr>
          <p:cNvPicPr>
            <a:picLocks noGrp="1" noChangeAspect="1"/>
          </p:cNvPicPr>
          <p:nvPr>
            <p:ph idx="1"/>
          </p:nvPr>
        </p:nvPicPr>
        <p:blipFill>
          <a:blip r:embed="rId2"/>
          <a:stretch>
            <a:fillRect/>
          </a:stretch>
        </p:blipFill>
        <p:spPr>
          <a:xfrm>
            <a:off x="6742324" y="1720593"/>
            <a:ext cx="4908594" cy="3416813"/>
          </a:xfrm>
        </p:spPr>
        <p:style>
          <a:lnRef idx="2">
            <a:schemeClr val="accent1"/>
          </a:lnRef>
          <a:fillRef idx="1">
            <a:schemeClr val="lt1"/>
          </a:fillRef>
          <a:effectRef idx="0">
            <a:schemeClr val="accent1"/>
          </a:effectRef>
          <a:fontRef idx="minor">
            <a:schemeClr val="dk1"/>
          </a:fontRef>
        </p:style>
      </p:pic>
      <p:sp>
        <p:nvSpPr>
          <p:cNvPr id="5" name="ZoneTexte 4">
            <a:extLst>
              <a:ext uri="{FF2B5EF4-FFF2-40B4-BE49-F238E27FC236}">
                <a16:creationId xmlns:a16="http://schemas.microsoft.com/office/drawing/2014/main" id="{AE7A767B-8ADE-CA5F-5A9A-462142A3F740}"/>
              </a:ext>
            </a:extLst>
          </p:cNvPr>
          <p:cNvSpPr txBox="1"/>
          <p:nvPr/>
        </p:nvSpPr>
        <p:spPr>
          <a:xfrm>
            <a:off x="4084503" y="165329"/>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8" name="ZoneTexte 7">
            <a:extLst>
              <a:ext uri="{FF2B5EF4-FFF2-40B4-BE49-F238E27FC236}">
                <a16:creationId xmlns:a16="http://schemas.microsoft.com/office/drawing/2014/main" id="{DA26BC8C-71C1-5D2E-768E-959736970512}"/>
              </a:ext>
            </a:extLst>
          </p:cNvPr>
          <p:cNvSpPr txBox="1"/>
          <p:nvPr/>
        </p:nvSpPr>
        <p:spPr>
          <a:xfrm>
            <a:off x="261651" y="2038370"/>
            <a:ext cx="6097836" cy="27392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spcAft>
                <a:spcPts val="1180"/>
              </a:spcAft>
            </a:pPr>
            <a:r>
              <a:rPr lang="fr-FR" sz="1800" dirty="0">
                <a:effectLst/>
                <a:ea typeface="Times New Roman" panose="02020603050405020304" pitchFamily="18" charset="0"/>
              </a:rPr>
              <a:t>Lorsque l’avion est en vol horizontal stabilisé, la variation d’un des paramètres d’équilibre nécessite le braquage des gouvernes pour maintenir l’avion horizontal.</a:t>
            </a:r>
          </a:p>
          <a:p>
            <a:r>
              <a:rPr lang="fr-FR" sz="1800" dirty="0">
                <a:solidFill>
                  <a:srgbClr val="000000"/>
                </a:solidFill>
                <a:effectLst/>
                <a:ea typeface="DejaVu Sans" panose="020B0603030804020204" pitchFamily="34" charset="0"/>
              </a:rPr>
              <a:t>Le pilote devra alors faire un effort continu pour maintenir les gouvernes braquées. </a:t>
            </a:r>
          </a:p>
          <a:p>
            <a:endParaRPr lang="fr-FR" sz="1800" dirty="0">
              <a:solidFill>
                <a:srgbClr val="000000"/>
              </a:solidFill>
              <a:effectLst/>
              <a:ea typeface="DejaVu Sans" panose="020B0603030804020204" pitchFamily="34" charset="0"/>
            </a:endParaRPr>
          </a:p>
          <a:p>
            <a:r>
              <a:rPr lang="fr-FR" sz="1800" b="1" spc="0" dirty="0">
                <a:solidFill>
                  <a:srgbClr val="000000"/>
                </a:solidFill>
                <a:effectLst/>
                <a:ea typeface="DejaVu Sans" panose="020B0603030804020204" pitchFamily="34" charset="0"/>
                <a:cs typeface="Times New Roman" panose="02020603050405020304" pitchFamily="18" charset="0"/>
              </a:rPr>
              <a:t>La compensation de régime </a:t>
            </a:r>
            <a:r>
              <a:rPr lang="fr-FR" sz="1800" dirty="0">
                <a:solidFill>
                  <a:srgbClr val="000000"/>
                </a:solidFill>
                <a:effectLst/>
                <a:ea typeface="DejaVu Sans" panose="020B0603030804020204" pitchFamily="34" charset="0"/>
              </a:rPr>
              <a:t>a pour but </a:t>
            </a:r>
            <a:r>
              <a:rPr lang="fr-FR" sz="1800" b="1" spc="0" dirty="0">
                <a:solidFill>
                  <a:srgbClr val="000000"/>
                </a:solidFill>
                <a:effectLst/>
                <a:ea typeface="DejaVu Sans" panose="020B0603030804020204" pitchFamily="34" charset="0"/>
                <a:cs typeface="Times New Roman" panose="02020603050405020304" pitchFamily="18" charset="0"/>
              </a:rPr>
              <a:t>d’annuler l’effort du pilote sur la commande </a:t>
            </a:r>
            <a:r>
              <a:rPr lang="fr-FR" sz="1800" dirty="0">
                <a:solidFill>
                  <a:srgbClr val="000000"/>
                </a:solidFill>
                <a:effectLst/>
                <a:ea typeface="DejaVu Sans" panose="020B0603030804020204" pitchFamily="34" charset="0"/>
              </a:rPr>
              <a:t>en cas de braquage de la gouverne </a:t>
            </a:r>
            <a:r>
              <a:rPr lang="fr-FR" sz="1800" b="1" spc="0" dirty="0">
                <a:solidFill>
                  <a:srgbClr val="000000"/>
                </a:solidFill>
                <a:effectLst/>
                <a:ea typeface="DejaVu Sans" panose="020B0603030804020204" pitchFamily="34" charset="0"/>
                <a:cs typeface="Times New Roman" panose="02020603050405020304" pitchFamily="18" charset="0"/>
              </a:rPr>
              <a:t>pour maintenir l’avion en vol stabilisé</a:t>
            </a:r>
            <a:endParaRPr lang="fr-FR" dirty="0"/>
          </a:p>
        </p:txBody>
      </p:sp>
      <p:sp>
        <p:nvSpPr>
          <p:cNvPr id="10" name="ZoneTexte 9">
            <a:extLst>
              <a:ext uri="{FF2B5EF4-FFF2-40B4-BE49-F238E27FC236}">
                <a16:creationId xmlns:a16="http://schemas.microsoft.com/office/drawing/2014/main" id="{6B8A37A9-A9BC-97C9-2A2D-BD331727CDC7}"/>
              </a:ext>
            </a:extLst>
          </p:cNvPr>
          <p:cNvSpPr txBox="1"/>
          <p:nvPr/>
        </p:nvSpPr>
        <p:spPr>
          <a:xfrm>
            <a:off x="3915190" y="558274"/>
            <a:ext cx="436161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Compensation de régime</a:t>
            </a:r>
            <a:endParaRPr lang="fr-FR" dirty="0"/>
          </a:p>
        </p:txBody>
      </p:sp>
    </p:spTree>
    <p:extLst>
      <p:ext uri="{BB962C8B-B14F-4D97-AF65-F5344CB8AC3E}">
        <p14:creationId xmlns:p14="http://schemas.microsoft.com/office/powerpoint/2010/main" val="4273278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3F7D8C05-CA03-5643-6099-07DE6A6B2CF8}"/>
              </a:ext>
            </a:extLst>
          </p:cNvPr>
          <p:cNvPicPr>
            <a:picLocks noGrp="1" noChangeAspect="1"/>
          </p:cNvPicPr>
          <p:nvPr>
            <p:ph idx="1"/>
          </p:nvPr>
        </p:nvPicPr>
        <p:blipFill>
          <a:blip r:embed="rId2"/>
          <a:stretch>
            <a:fillRect/>
          </a:stretch>
        </p:blipFill>
        <p:spPr>
          <a:xfrm>
            <a:off x="6339420" y="1882847"/>
            <a:ext cx="5535181" cy="3578573"/>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6B7AC6C4-FF60-2953-6224-B2C9E4914FFA}"/>
              </a:ext>
            </a:extLst>
          </p:cNvPr>
          <p:cNvSpPr txBox="1"/>
          <p:nvPr/>
        </p:nvSpPr>
        <p:spPr>
          <a:xfrm>
            <a:off x="4432513" y="798289"/>
            <a:ext cx="3665598"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Tab commandé (ou trim tab)</a:t>
            </a:r>
            <a:endParaRPr lang="fr-FR" dirty="0"/>
          </a:p>
        </p:txBody>
      </p:sp>
      <p:sp>
        <p:nvSpPr>
          <p:cNvPr id="6" name="ZoneTexte 5">
            <a:extLst>
              <a:ext uri="{FF2B5EF4-FFF2-40B4-BE49-F238E27FC236}">
                <a16:creationId xmlns:a16="http://schemas.microsoft.com/office/drawing/2014/main" id="{E986F9D9-3075-AE86-D9A8-77AF74EDE1D6}"/>
              </a:ext>
            </a:extLst>
          </p:cNvPr>
          <p:cNvSpPr txBox="1"/>
          <p:nvPr/>
        </p:nvSpPr>
        <p:spPr>
          <a:xfrm>
            <a:off x="4084503" y="165329"/>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7" name="ZoneTexte 6">
            <a:extLst>
              <a:ext uri="{FF2B5EF4-FFF2-40B4-BE49-F238E27FC236}">
                <a16:creationId xmlns:a16="http://schemas.microsoft.com/office/drawing/2014/main" id="{1C5E58D3-BE62-4BA7-A2CE-AA26BEF79EC9}"/>
              </a:ext>
            </a:extLst>
          </p:cNvPr>
          <p:cNvSpPr txBox="1"/>
          <p:nvPr/>
        </p:nvSpPr>
        <p:spPr>
          <a:xfrm>
            <a:off x="3613797" y="452395"/>
            <a:ext cx="4964405" cy="369332"/>
          </a:xfrm>
          <a:prstGeom prst="rect">
            <a:avLst/>
          </a:prstGeom>
          <a:noFill/>
        </p:spPr>
        <p:txBody>
          <a:bodyPr wrap="square">
            <a:spAutoFit/>
          </a:bodyPr>
          <a:lstStyle/>
          <a:p>
            <a:pPr algn="ctr"/>
            <a:r>
              <a:rPr lang="fr-FR" sz="1800" dirty="0">
                <a:solidFill>
                  <a:srgbClr val="000000"/>
                </a:solidFill>
                <a:effectLst/>
                <a:ea typeface="DejaVu Sans" panose="020B0603030804020204" pitchFamily="34" charset="0"/>
              </a:rPr>
              <a:t>Types de Compensateurs  de régime</a:t>
            </a:r>
            <a:endParaRPr lang="fr-FR" dirty="0"/>
          </a:p>
        </p:txBody>
      </p:sp>
      <p:sp>
        <p:nvSpPr>
          <p:cNvPr id="11" name="ZoneTexte 10">
            <a:extLst>
              <a:ext uri="{FF2B5EF4-FFF2-40B4-BE49-F238E27FC236}">
                <a16:creationId xmlns:a16="http://schemas.microsoft.com/office/drawing/2014/main" id="{15300E5D-21DA-B6C3-C2D9-51BE1A90B90B}"/>
              </a:ext>
            </a:extLst>
          </p:cNvPr>
          <p:cNvSpPr txBox="1"/>
          <p:nvPr/>
        </p:nvSpPr>
        <p:spPr>
          <a:xfrm>
            <a:off x="317399" y="2457699"/>
            <a:ext cx="5778601" cy="242887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300"/>
              </a:spcBef>
              <a:spcAft>
                <a:spcPts val="1360"/>
              </a:spcAft>
            </a:pPr>
            <a:r>
              <a:rPr lang="fr-FR" sz="1800" dirty="0">
                <a:effectLst/>
                <a:ea typeface="Times New Roman" panose="02020603050405020304" pitchFamily="18" charset="0"/>
              </a:rPr>
              <a:t>Lorsque le braquage de la gouverne est nécessaire, le pilote agit sur la commande normale (volant, palonniers, manche) pour braquer la gouverne. </a:t>
            </a:r>
          </a:p>
          <a:p>
            <a:pPr algn="just">
              <a:spcBef>
                <a:spcPts val="300"/>
              </a:spcBef>
              <a:spcAft>
                <a:spcPts val="1360"/>
              </a:spcAft>
            </a:pPr>
            <a:r>
              <a:rPr lang="fr-FR" sz="1800" dirty="0">
                <a:effectLst/>
                <a:ea typeface="Times New Roman" panose="02020603050405020304" pitchFamily="18" charset="0"/>
              </a:rPr>
              <a:t>Il agit ensuite sur un « volet de trim » jusqu’à ce que l’effort sur la commande soit supprimé.</a:t>
            </a:r>
          </a:p>
          <a:p>
            <a:r>
              <a:rPr lang="fr-FR" sz="1800" dirty="0">
                <a:solidFill>
                  <a:srgbClr val="000000"/>
                </a:solidFill>
                <a:effectLst/>
                <a:ea typeface="DejaVu Sans" panose="020B0603030804020204" pitchFamily="34" charset="0"/>
              </a:rPr>
              <a:t>Les volants de commande sont généralement installés sur le pylône</a:t>
            </a:r>
            <a:endParaRPr lang="fr-FR" dirty="0"/>
          </a:p>
        </p:txBody>
      </p:sp>
    </p:spTree>
    <p:extLst>
      <p:ext uri="{BB962C8B-B14F-4D97-AF65-F5344CB8AC3E}">
        <p14:creationId xmlns:p14="http://schemas.microsoft.com/office/powerpoint/2010/main" val="579581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9D04B8D2-29E1-5D14-6981-71755FD04BB0}"/>
              </a:ext>
            </a:extLst>
          </p:cNvPr>
          <p:cNvPicPr>
            <a:picLocks noGrp="1" noChangeAspect="1"/>
          </p:cNvPicPr>
          <p:nvPr>
            <p:ph idx="1"/>
          </p:nvPr>
        </p:nvPicPr>
        <p:blipFill>
          <a:blip r:embed="rId2"/>
          <a:stretch>
            <a:fillRect/>
          </a:stretch>
        </p:blipFill>
        <p:spPr>
          <a:xfrm>
            <a:off x="8110847" y="1330478"/>
            <a:ext cx="3690516" cy="43513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ZoneTexte 4">
            <a:extLst>
              <a:ext uri="{FF2B5EF4-FFF2-40B4-BE49-F238E27FC236}">
                <a16:creationId xmlns:a16="http://schemas.microsoft.com/office/drawing/2014/main" id="{A1437FC5-8845-0B70-200E-2B842CE89158}"/>
              </a:ext>
            </a:extLst>
          </p:cNvPr>
          <p:cNvSpPr txBox="1"/>
          <p:nvPr/>
        </p:nvSpPr>
        <p:spPr>
          <a:xfrm>
            <a:off x="900031" y="1612455"/>
            <a:ext cx="6778723" cy="337188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Pour équilibrer le moment </a:t>
            </a:r>
            <a:r>
              <a:rPr lang="fr-FR" sz="1800" b="0" i="0" u="none" strike="noStrike" baseline="0" dirty="0" err="1">
                <a:solidFill>
                  <a:srgbClr val="000000"/>
                </a:solidFill>
                <a:latin typeface="Times New Roman" panose="02020603050405020304" pitchFamily="18" charset="0"/>
              </a:rPr>
              <a:t>M</a:t>
            </a:r>
            <a:r>
              <a:rPr lang="fr-FR" sz="1800" b="0" i="0" u="none" strike="noStrike" baseline="-25000" dirty="0" err="1">
                <a:solidFill>
                  <a:srgbClr val="000000"/>
                </a:solidFill>
                <a:latin typeface="Times New Roman" panose="02020603050405020304" pitchFamily="18" charset="0"/>
              </a:rPr>
              <a:t>y</a:t>
            </a:r>
            <a:r>
              <a:rPr lang="fr-FR" sz="1800" b="0" i="0" u="none" strike="noStrike" baseline="0" dirty="0">
                <a:solidFill>
                  <a:srgbClr val="000000"/>
                </a:solidFill>
                <a:latin typeface="Times New Roman" panose="02020603050405020304" pitchFamily="18" charset="0"/>
              </a:rPr>
              <a:t> d’une aile simple courbure il est nécessaire de disposer une surface horizontale sur le fuselage qui engendre un moment égal et de signe opposé à celui de l’aile. </a:t>
            </a:r>
          </a:p>
          <a:p>
            <a:pPr marL="285750" indent="-285750" algn="just">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Il assure l’équilibre longitudinal de l’avion et permet son contrôle autour de l’axe de tangage. </a:t>
            </a:r>
          </a:p>
          <a:p>
            <a:pPr marL="285750" indent="-285750" algn="just">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Ce plan disposé classiquement à l’arrière est déporteur. </a:t>
            </a:r>
          </a:p>
          <a:p>
            <a:pPr marL="285750" indent="-285750" algn="just">
              <a:lnSpc>
                <a:spcPct val="150000"/>
              </a:lnSpc>
              <a:buFont typeface="Arial" panose="020B0604020202020204" pitchFamily="34" charset="0"/>
              <a:buChar char="•"/>
            </a:pPr>
            <a:r>
              <a:rPr lang="fr-FR" sz="1800" b="0" i="0" u="none" strike="noStrike" baseline="0" dirty="0">
                <a:solidFill>
                  <a:srgbClr val="000000"/>
                </a:solidFill>
                <a:latin typeface="Times New Roman" panose="02020603050405020304" pitchFamily="18" charset="0"/>
              </a:rPr>
              <a:t>Il peut aussi être disposé à l’avant de l’aile dans ce cas il participe à la portance générale qui est opposée au poids. </a:t>
            </a:r>
            <a:endParaRPr lang="fr-FR" dirty="0"/>
          </a:p>
        </p:txBody>
      </p:sp>
      <p:sp>
        <p:nvSpPr>
          <p:cNvPr id="9" name="ZoneTexte 8">
            <a:extLst>
              <a:ext uri="{FF2B5EF4-FFF2-40B4-BE49-F238E27FC236}">
                <a16:creationId xmlns:a16="http://schemas.microsoft.com/office/drawing/2014/main" id="{8CD610F9-10DE-EF3C-827F-C61A3928CD7F}"/>
              </a:ext>
            </a:extLst>
          </p:cNvPr>
          <p:cNvSpPr txBox="1"/>
          <p:nvPr/>
        </p:nvSpPr>
        <p:spPr>
          <a:xfrm>
            <a:off x="8110847" y="5821061"/>
            <a:ext cx="3690516" cy="369332"/>
          </a:xfrm>
          <a:prstGeom prst="rect">
            <a:avLst/>
          </a:prstGeom>
          <a:noFill/>
        </p:spPr>
        <p:txBody>
          <a:bodyPr wrap="square">
            <a:spAutoFit/>
          </a:bodyPr>
          <a:lstStyle/>
          <a:p>
            <a:r>
              <a:rPr lang="fr-FR" sz="1800" b="0" i="0" u="none" strike="noStrike" baseline="0" dirty="0">
                <a:solidFill>
                  <a:srgbClr val="000000"/>
                </a:solidFill>
              </a:rPr>
              <a:t>Fonction de l’empennage horizontal </a:t>
            </a:r>
            <a:endParaRPr lang="fr-FR" dirty="0"/>
          </a:p>
        </p:txBody>
      </p:sp>
      <p:sp>
        <p:nvSpPr>
          <p:cNvPr id="11" name="ZoneTexte 10">
            <a:extLst>
              <a:ext uri="{FF2B5EF4-FFF2-40B4-BE49-F238E27FC236}">
                <a16:creationId xmlns:a16="http://schemas.microsoft.com/office/drawing/2014/main" id="{140BA2D0-6D5B-064F-3C79-ADF89BFD9DB0}"/>
              </a:ext>
            </a:extLst>
          </p:cNvPr>
          <p:cNvSpPr txBox="1"/>
          <p:nvPr/>
        </p:nvSpPr>
        <p:spPr>
          <a:xfrm>
            <a:off x="4273866" y="696509"/>
            <a:ext cx="3933700"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fr-FR" sz="1800" b="1" i="0" u="none" strike="noStrike" baseline="0" dirty="0">
                <a:solidFill>
                  <a:srgbClr val="000000"/>
                </a:solidFill>
                <a:latin typeface="Times New Roman" panose="02020603050405020304" pitchFamily="18" charset="0"/>
              </a:rPr>
              <a:t>Fonction de l’empennage horizontal </a:t>
            </a:r>
            <a:endParaRPr lang="fr-FR" dirty="0"/>
          </a:p>
        </p:txBody>
      </p:sp>
      <p:sp>
        <p:nvSpPr>
          <p:cNvPr id="12" name="ZoneTexte 11">
            <a:extLst>
              <a:ext uri="{FF2B5EF4-FFF2-40B4-BE49-F238E27FC236}">
                <a16:creationId xmlns:a16="http://schemas.microsoft.com/office/drawing/2014/main" id="{121E17AF-8382-D158-07BF-E0934340C3A2}"/>
              </a:ext>
            </a:extLst>
          </p:cNvPr>
          <p:cNvSpPr txBox="1"/>
          <p:nvPr/>
        </p:nvSpPr>
        <p:spPr>
          <a:xfrm>
            <a:off x="3047081" y="19720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spTree>
    <p:extLst>
      <p:ext uri="{BB962C8B-B14F-4D97-AF65-F5344CB8AC3E}">
        <p14:creationId xmlns:p14="http://schemas.microsoft.com/office/powerpoint/2010/main" val="32178988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B676E7B9-5FFA-373B-6AEA-888ABD3A368F}"/>
              </a:ext>
            </a:extLst>
          </p:cNvPr>
          <p:cNvPicPr>
            <a:picLocks noGrp="1" noChangeAspect="1"/>
          </p:cNvPicPr>
          <p:nvPr>
            <p:ph idx="1"/>
          </p:nvPr>
        </p:nvPicPr>
        <p:blipFill>
          <a:blip r:embed="rId2"/>
          <a:stretch>
            <a:fillRect/>
          </a:stretch>
        </p:blipFill>
        <p:spPr>
          <a:xfrm>
            <a:off x="7287286" y="1684576"/>
            <a:ext cx="4503624" cy="3488847"/>
          </a:xfr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E65175DD-804A-81F2-E71E-B415F6684377}"/>
              </a:ext>
            </a:extLst>
          </p:cNvPr>
          <p:cNvSpPr txBox="1"/>
          <p:nvPr/>
        </p:nvSpPr>
        <p:spPr>
          <a:xfrm>
            <a:off x="4084503" y="165329"/>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5" name="ZoneTexte 4">
            <a:extLst>
              <a:ext uri="{FF2B5EF4-FFF2-40B4-BE49-F238E27FC236}">
                <a16:creationId xmlns:a16="http://schemas.microsoft.com/office/drawing/2014/main" id="{308CADD3-024F-3CA1-6158-A6F2647AFEF2}"/>
              </a:ext>
            </a:extLst>
          </p:cNvPr>
          <p:cNvSpPr txBox="1"/>
          <p:nvPr/>
        </p:nvSpPr>
        <p:spPr>
          <a:xfrm>
            <a:off x="3613797" y="452395"/>
            <a:ext cx="4964405" cy="369332"/>
          </a:xfrm>
          <a:prstGeom prst="rect">
            <a:avLst/>
          </a:prstGeom>
          <a:noFill/>
        </p:spPr>
        <p:txBody>
          <a:bodyPr wrap="square">
            <a:spAutoFit/>
          </a:bodyPr>
          <a:lstStyle/>
          <a:p>
            <a:pPr algn="ctr"/>
            <a:r>
              <a:rPr lang="fr-FR" sz="1800" dirty="0">
                <a:solidFill>
                  <a:srgbClr val="000000"/>
                </a:solidFill>
                <a:effectLst/>
                <a:ea typeface="DejaVu Sans" panose="020B0603030804020204" pitchFamily="34" charset="0"/>
              </a:rPr>
              <a:t>Types de Compensateurs  de régime</a:t>
            </a:r>
            <a:endParaRPr lang="fr-FR" dirty="0"/>
          </a:p>
        </p:txBody>
      </p:sp>
      <p:sp>
        <p:nvSpPr>
          <p:cNvPr id="9" name="ZoneTexte 8">
            <a:extLst>
              <a:ext uri="{FF2B5EF4-FFF2-40B4-BE49-F238E27FC236}">
                <a16:creationId xmlns:a16="http://schemas.microsoft.com/office/drawing/2014/main" id="{76B7A30E-7849-245E-A869-C1CFF85EB3C7}"/>
              </a:ext>
            </a:extLst>
          </p:cNvPr>
          <p:cNvSpPr txBox="1"/>
          <p:nvPr/>
        </p:nvSpPr>
        <p:spPr>
          <a:xfrm>
            <a:off x="823510" y="2082641"/>
            <a:ext cx="6097836"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Suite à une </a:t>
            </a:r>
            <a:r>
              <a:rPr lang="fr-FR" sz="1800" dirty="0" err="1">
                <a:solidFill>
                  <a:srgbClr val="000000"/>
                </a:solidFill>
                <a:effectLst/>
                <a:ea typeface="DejaVu Sans" panose="020B0603030804020204" pitchFamily="34" charset="0"/>
              </a:rPr>
              <a:t>manoeuvre</a:t>
            </a:r>
            <a:r>
              <a:rPr lang="fr-FR" sz="1800" dirty="0">
                <a:solidFill>
                  <a:srgbClr val="000000"/>
                </a:solidFill>
                <a:effectLst/>
                <a:ea typeface="DejaVu Sans" panose="020B0603030804020204" pitchFamily="34" charset="0"/>
              </a:rPr>
              <a:t> de la gouverne de profondeur, ce dispositif consiste à changer le calage du plan horizontal de telle sorte que la gouverne est ramenée en position neutre ce qui annule l’effort et diminue aussi la trainée aérodynamique</a:t>
            </a:r>
            <a:endParaRPr lang="fr-FR" dirty="0"/>
          </a:p>
        </p:txBody>
      </p:sp>
      <p:sp>
        <p:nvSpPr>
          <p:cNvPr id="11" name="ZoneTexte 10">
            <a:extLst>
              <a:ext uri="{FF2B5EF4-FFF2-40B4-BE49-F238E27FC236}">
                <a16:creationId xmlns:a16="http://schemas.microsoft.com/office/drawing/2014/main" id="{A76F5616-45F2-749D-6D63-D0C7F76B288F}"/>
              </a:ext>
            </a:extLst>
          </p:cNvPr>
          <p:cNvSpPr txBox="1"/>
          <p:nvPr/>
        </p:nvSpPr>
        <p:spPr>
          <a:xfrm>
            <a:off x="4398024" y="881970"/>
            <a:ext cx="3395949"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92100" algn="just">
              <a:spcBef>
                <a:spcPts val="3300"/>
              </a:spcBef>
              <a:spcAft>
                <a:spcPts val="115"/>
              </a:spcAft>
            </a:pPr>
            <a:r>
              <a:rPr lang="fr-FR" sz="1800" dirty="0">
                <a:effectLst/>
                <a:ea typeface="Times New Roman" panose="02020603050405020304" pitchFamily="18" charset="0"/>
              </a:rPr>
              <a:t>Plan horizontal réglable (PHR)</a:t>
            </a:r>
          </a:p>
        </p:txBody>
      </p:sp>
      <p:sp>
        <p:nvSpPr>
          <p:cNvPr id="13" name="ZoneTexte 12">
            <a:extLst>
              <a:ext uri="{FF2B5EF4-FFF2-40B4-BE49-F238E27FC236}">
                <a16:creationId xmlns:a16="http://schemas.microsoft.com/office/drawing/2014/main" id="{1907BD09-44C8-C62D-18E3-626C0AFCDF1F}"/>
              </a:ext>
            </a:extLst>
          </p:cNvPr>
          <p:cNvSpPr txBox="1"/>
          <p:nvPr/>
        </p:nvSpPr>
        <p:spPr>
          <a:xfrm>
            <a:off x="911645" y="4019261"/>
            <a:ext cx="6097836"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Le débattement du PHR est obtenu par l’action d’un système vis/écrou agissant sur une triangulation solidaire du longeron avant du caisson central. </a:t>
            </a:r>
          </a:p>
          <a:p>
            <a:pPr algn="just"/>
            <a:r>
              <a:rPr lang="fr-FR" sz="1800" dirty="0">
                <a:solidFill>
                  <a:srgbClr val="000000"/>
                </a:solidFill>
                <a:effectLst/>
                <a:ea typeface="DejaVu Sans" panose="020B0603030804020204" pitchFamily="34" charset="0"/>
              </a:rPr>
              <a:t>La vis est munie de butées qui limitent le débattement. </a:t>
            </a:r>
          </a:p>
          <a:p>
            <a:pPr algn="just"/>
            <a:r>
              <a:rPr lang="fr-FR" sz="1800" dirty="0">
                <a:solidFill>
                  <a:srgbClr val="000000"/>
                </a:solidFill>
                <a:effectLst/>
                <a:ea typeface="DejaVu Sans" panose="020B0603030804020204" pitchFamily="34" charset="0"/>
              </a:rPr>
              <a:t>Cette vis peut être entraînée en fonctionnement normal par</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 des </a:t>
            </a:r>
            <a:r>
              <a:rPr lang="fr-FR" sz="1800" b="1" dirty="0">
                <a:solidFill>
                  <a:srgbClr val="000000"/>
                </a:solidFill>
                <a:effectLst/>
                <a:ea typeface="DejaVu Sans" panose="020B0603030804020204" pitchFamily="34" charset="0"/>
              </a:rPr>
              <a:t>moteurs électriques </a:t>
            </a:r>
          </a:p>
          <a:p>
            <a:pPr marL="285750" indent="-285750" algn="just">
              <a:buFont typeface="Arial" panose="020B0604020202020204" pitchFamily="34" charset="0"/>
              <a:buChar char="•"/>
            </a:pPr>
            <a:r>
              <a:rPr lang="fr-FR" dirty="0">
                <a:solidFill>
                  <a:srgbClr val="000000"/>
                </a:solidFill>
                <a:ea typeface="DejaVu Sans" panose="020B0603030804020204" pitchFamily="34" charset="0"/>
              </a:rPr>
              <a:t>des </a:t>
            </a:r>
            <a:r>
              <a:rPr lang="fr-FR" b="1" dirty="0">
                <a:solidFill>
                  <a:srgbClr val="000000"/>
                </a:solidFill>
                <a:ea typeface="DejaVu Sans" panose="020B0603030804020204" pitchFamily="34" charset="0"/>
              </a:rPr>
              <a:t>moteurs </a:t>
            </a:r>
            <a:r>
              <a:rPr lang="fr-FR" sz="1800" b="1" dirty="0">
                <a:solidFill>
                  <a:srgbClr val="000000"/>
                </a:solidFill>
                <a:effectLst/>
                <a:ea typeface="DejaVu Sans" panose="020B0603030804020204" pitchFamily="34" charset="0"/>
              </a:rPr>
              <a:t>hydrauliques</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en fonctionnement </a:t>
            </a:r>
            <a:r>
              <a:rPr lang="fr-FR" sz="1800" b="1" dirty="0">
                <a:solidFill>
                  <a:srgbClr val="000000"/>
                </a:solidFill>
                <a:effectLst/>
                <a:ea typeface="DejaVu Sans" panose="020B0603030804020204" pitchFamily="34" charset="0"/>
              </a:rPr>
              <a:t>secours</a:t>
            </a:r>
            <a:r>
              <a:rPr lang="fr-FR" sz="1800" dirty="0">
                <a:solidFill>
                  <a:srgbClr val="000000"/>
                </a:solidFill>
                <a:effectLst/>
                <a:ea typeface="DejaVu Sans" panose="020B0603030804020204" pitchFamily="34" charset="0"/>
              </a:rPr>
              <a:t> par des </a:t>
            </a:r>
            <a:r>
              <a:rPr lang="fr-FR" sz="1800" b="1" dirty="0">
                <a:solidFill>
                  <a:srgbClr val="000000"/>
                </a:solidFill>
                <a:effectLst/>
                <a:ea typeface="DejaVu Sans" panose="020B0603030804020204" pitchFamily="34" charset="0"/>
              </a:rPr>
              <a:t>câbles</a:t>
            </a:r>
            <a:endParaRPr lang="fr-FR" b="1" dirty="0"/>
          </a:p>
        </p:txBody>
      </p:sp>
    </p:spTree>
    <p:extLst>
      <p:ext uri="{BB962C8B-B14F-4D97-AF65-F5344CB8AC3E}">
        <p14:creationId xmlns:p14="http://schemas.microsoft.com/office/powerpoint/2010/main" val="2489780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BD9A7B1-143E-0E9F-A7AE-776A87BAC67D}"/>
              </a:ext>
            </a:extLst>
          </p:cNvPr>
          <p:cNvPicPr>
            <a:picLocks noGrp="1" noChangeAspect="1"/>
          </p:cNvPicPr>
          <p:nvPr>
            <p:ph idx="1"/>
          </p:nvPr>
        </p:nvPicPr>
        <p:blipFill>
          <a:blip r:embed="rId2"/>
          <a:stretch>
            <a:fillRect/>
          </a:stretch>
        </p:blipFill>
        <p:spPr>
          <a:xfrm>
            <a:off x="3258907" y="1331624"/>
            <a:ext cx="6308093" cy="3169358"/>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20EA05D2-9BCA-0C96-2146-6FC829F68DAE}"/>
              </a:ext>
            </a:extLst>
          </p:cNvPr>
          <p:cNvSpPr txBox="1"/>
          <p:nvPr/>
        </p:nvSpPr>
        <p:spPr>
          <a:xfrm>
            <a:off x="4084503" y="165329"/>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7" name="ZoneTexte 6">
            <a:extLst>
              <a:ext uri="{FF2B5EF4-FFF2-40B4-BE49-F238E27FC236}">
                <a16:creationId xmlns:a16="http://schemas.microsoft.com/office/drawing/2014/main" id="{ADC5F2DA-B76B-5AE7-1B68-F11B2B77FD98}"/>
              </a:ext>
            </a:extLst>
          </p:cNvPr>
          <p:cNvSpPr txBox="1"/>
          <p:nvPr/>
        </p:nvSpPr>
        <p:spPr>
          <a:xfrm>
            <a:off x="3613797" y="452395"/>
            <a:ext cx="4964405" cy="369332"/>
          </a:xfrm>
          <a:prstGeom prst="rect">
            <a:avLst/>
          </a:prstGeom>
          <a:noFill/>
        </p:spPr>
        <p:txBody>
          <a:bodyPr wrap="square">
            <a:spAutoFit/>
          </a:bodyPr>
          <a:lstStyle/>
          <a:p>
            <a:pPr algn="ctr"/>
            <a:r>
              <a:rPr lang="fr-FR" sz="1800" dirty="0">
                <a:solidFill>
                  <a:srgbClr val="000000"/>
                </a:solidFill>
                <a:effectLst/>
                <a:ea typeface="DejaVu Sans" panose="020B0603030804020204" pitchFamily="34" charset="0"/>
              </a:rPr>
              <a:t>Types de Compensateurs  de régime</a:t>
            </a:r>
            <a:endParaRPr lang="fr-FR" dirty="0"/>
          </a:p>
        </p:txBody>
      </p:sp>
      <p:sp>
        <p:nvSpPr>
          <p:cNvPr id="8" name="ZoneTexte 7">
            <a:extLst>
              <a:ext uri="{FF2B5EF4-FFF2-40B4-BE49-F238E27FC236}">
                <a16:creationId xmlns:a16="http://schemas.microsoft.com/office/drawing/2014/main" id="{6D446A09-AF86-264C-4C4F-287E4BAC03FE}"/>
              </a:ext>
            </a:extLst>
          </p:cNvPr>
          <p:cNvSpPr txBox="1"/>
          <p:nvPr/>
        </p:nvSpPr>
        <p:spPr>
          <a:xfrm>
            <a:off x="4398024" y="769589"/>
            <a:ext cx="3395949" cy="369332"/>
          </a:xfrm>
          <a:prstGeom prst="rect">
            <a:avLst/>
          </a:prstGeom>
          <a:noFill/>
        </p:spPr>
        <p:txBody>
          <a:bodyPr wrap="square">
            <a:spAutoFit/>
          </a:bodyPr>
          <a:lstStyle/>
          <a:p>
            <a:pPr marL="292100" algn="just">
              <a:spcBef>
                <a:spcPts val="3300"/>
              </a:spcBef>
              <a:spcAft>
                <a:spcPts val="115"/>
              </a:spcAft>
            </a:pPr>
            <a:r>
              <a:rPr lang="fr-FR" sz="1800" dirty="0">
                <a:effectLst/>
                <a:ea typeface="Times New Roman" panose="02020603050405020304" pitchFamily="18" charset="0"/>
              </a:rPr>
              <a:t>Plan horizontal réglable (PHR)</a:t>
            </a:r>
          </a:p>
        </p:txBody>
      </p:sp>
      <p:sp>
        <p:nvSpPr>
          <p:cNvPr id="11" name="ZoneTexte 10">
            <a:extLst>
              <a:ext uri="{FF2B5EF4-FFF2-40B4-BE49-F238E27FC236}">
                <a16:creationId xmlns:a16="http://schemas.microsoft.com/office/drawing/2014/main" id="{23DC2529-11DA-8E05-4ECB-400279966C9D}"/>
              </a:ext>
            </a:extLst>
          </p:cNvPr>
          <p:cNvSpPr txBox="1"/>
          <p:nvPr/>
        </p:nvSpPr>
        <p:spPr>
          <a:xfrm>
            <a:off x="564879" y="4801459"/>
            <a:ext cx="11057916"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Le débattement du PHR est obtenu par l’action d’un système vis/écrou agissant sur une triangulation solidaire du longeron avant du caisson central. </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La vis est munie de butées qui limitent le débattement. </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Cette vis peut être entraînée en fonctionnement normal par des moteurs électriques ou hydrauliques et en fonctionnement secours par des câbles</a:t>
            </a:r>
            <a:endParaRPr lang="fr-FR" dirty="0"/>
          </a:p>
        </p:txBody>
      </p:sp>
    </p:spTree>
    <p:extLst>
      <p:ext uri="{BB962C8B-B14F-4D97-AF65-F5344CB8AC3E}">
        <p14:creationId xmlns:p14="http://schemas.microsoft.com/office/powerpoint/2010/main" val="15930886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0F996E10-AEF9-DB50-337B-203B5C788851}"/>
              </a:ext>
            </a:extLst>
          </p:cNvPr>
          <p:cNvPicPr>
            <a:picLocks noGrp="1" noChangeAspect="1"/>
          </p:cNvPicPr>
          <p:nvPr>
            <p:ph idx="1"/>
          </p:nvPr>
        </p:nvPicPr>
        <p:blipFill>
          <a:blip r:embed="rId2"/>
          <a:stretch>
            <a:fillRect/>
          </a:stretch>
        </p:blipFill>
        <p:spPr>
          <a:xfrm>
            <a:off x="6621138" y="1318015"/>
            <a:ext cx="4747209" cy="4736019"/>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64321FEE-A0B4-B03B-EDE5-2E1DEBCBF330}"/>
              </a:ext>
            </a:extLst>
          </p:cNvPr>
          <p:cNvSpPr txBox="1"/>
          <p:nvPr/>
        </p:nvSpPr>
        <p:spPr>
          <a:xfrm>
            <a:off x="316735" y="1304532"/>
            <a:ext cx="5779265" cy="471667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300"/>
              </a:spcBef>
              <a:spcAft>
                <a:spcPts val="0"/>
              </a:spcAft>
            </a:pPr>
            <a:r>
              <a:rPr lang="fr-FR" sz="1800" dirty="0">
                <a:effectLst/>
                <a:ea typeface="Times New Roman" panose="02020603050405020304" pitchFamily="18" charset="0"/>
              </a:rPr>
              <a:t>Sur cet avion le déplacement du PHR peut être commandé: dans l’ordre de priorité suivant :</a:t>
            </a:r>
          </a:p>
          <a:p>
            <a:pPr algn="just">
              <a:spcBef>
                <a:spcPts val="300"/>
              </a:spcBef>
              <a:spcAft>
                <a:spcPts val="0"/>
              </a:spcAft>
            </a:pPr>
            <a:endParaRPr lang="fr-FR" sz="1800" dirty="0">
              <a:effectLst/>
              <a:ea typeface="Times New Roman" panose="02020603050405020304" pitchFamily="18" charset="0"/>
            </a:endParaRPr>
          </a:p>
          <a:p>
            <a:pPr algn="just">
              <a:spcAft>
                <a:spcPts val="300"/>
              </a:spcAft>
            </a:pPr>
            <a:r>
              <a:rPr lang="fr-FR" sz="1800" b="1" dirty="0">
                <a:effectLst/>
                <a:ea typeface="Times New Roman" panose="02020603050405020304" pitchFamily="18" charset="0"/>
              </a:rPr>
              <a:t>manuellement (secours) :</a:t>
            </a:r>
          </a:p>
          <a:p>
            <a:pPr algn="just"/>
            <a:r>
              <a:rPr lang="fr-FR" sz="1800" dirty="0">
                <a:solidFill>
                  <a:srgbClr val="000000"/>
                </a:solidFill>
                <a:effectLst/>
                <a:ea typeface="DejaVu Sans" panose="020B0603030804020204" pitchFamily="34" charset="0"/>
              </a:rPr>
              <a:t>les deux tambours situés de part et d’autre du pylône entraînent un tambour avant relié à un tambour arrière par un câble </a:t>
            </a:r>
          </a:p>
          <a:p>
            <a:pPr algn="just"/>
            <a:endParaRPr lang="fr-FR" sz="1800" dirty="0">
              <a:solidFill>
                <a:srgbClr val="000000"/>
              </a:solidFill>
              <a:effectLst/>
              <a:ea typeface="DejaVu Sans" panose="020B0603030804020204" pitchFamily="34" charset="0"/>
            </a:endParaRPr>
          </a:p>
          <a:p>
            <a:pPr algn="just">
              <a:spcBef>
                <a:spcPts val="300"/>
              </a:spcBef>
              <a:spcAft>
                <a:spcPts val="0"/>
              </a:spcAft>
            </a:pPr>
            <a:r>
              <a:rPr lang="fr-FR" sz="1800" b="1" dirty="0">
                <a:effectLst/>
                <a:ea typeface="Times New Roman" panose="02020603050405020304" pitchFamily="18" charset="0"/>
              </a:rPr>
              <a:t>électriquement (normal) :</a:t>
            </a:r>
          </a:p>
          <a:p>
            <a:pPr lvl="0" indent="176213" algn="l">
              <a:spcBef>
                <a:spcPts val="300"/>
              </a:spcBef>
              <a:spcAft>
                <a:spcPts val="0"/>
              </a:spcAft>
              <a:buClr>
                <a:srgbClr val="000000"/>
              </a:buClr>
              <a:buSzPts val="1200"/>
              <a:buFont typeface="Arial" panose="020B0604020202020204" pitchFamily="34" charset="0"/>
              <a:buChar char="•"/>
              <a:tabLst>
                <a:tab pos="837565" algn="l"/>
              </a:tabLst>
            </a:pPr>
            <a:r>
              <a:rPr lang="fr-FR" sz="1800" u="none" strike="noStrike" spc="0" dirty="0">
                <a:effectLst/>
                <a:ea typeface="Times New Roman" panose="02020603050405020304" pitchFamily="18" charset="0"/>
                <a:cs typeface="Times New Roman" panose="02020603050405020304" pitchFamily="18" charset="0"/>
              </a:rPr>
              <a:t>par un moteur électrique principal commandé par des interrupteurs à deux positions actives momentanées (piqué - cabré) ;</a:t>
            </a:r>
          </a:p>
          <a:p>
            <a:pPr lvl="0" indent="176213" algn="just">
              <a:spcBef>
                <a:spcPts val="300"/>
              </a:spcBef>
              <a:spcAft>
                <a:spcPts val="0"/>
              </a:spcAft>
              <a:buClr>
                <a:srgbClr val="000000"/>
              </a:buClr>
              <a:buSzPts val="1200"/>
              <a:buFont typeface="Arial" panose="020B0604020202020204" pitchFamily="34" charset="0"/>
              <a:buChar char="•"/>
              <a:tabLst>
                <a:tab pos="837565" algn="l"/>
              </a:tabLst>
            </a:pPr>
            <a:r>
              <a:rPr lang="fr-FR" sz="1800" u="none" strike="noStrike" spc="0" dirty="0">
                <a:effectLst/>
                <a:ea typeface="Times New Roman" panose="02020603050405020304" pitchFamily="18" charset="0"/>
                <a:cs typeface="Times New Roman" panose="02020603050405020304" pitchFamily="18" charset="0"/>
              </a:rPr>
              <a:t>par un moteur « PA » si le canal profondeur est engagé.</a:t>
            </a:r>
          </a:p>
          <a:p>
            <a:r>
              <a:rPr lang="fr-FR" sz="1800" dirty="0">
                <a:solidFill>
                  <a:srgbClr val="000000"/>
                </a:solidFill>
                <a:effectLst/>
                <a:ea typeface="DejaVu Sans" panose="020B0603030804020204" pitchFamily="34" charset="0"/>
              </a:rPr>
              <a:t>Deux indicateurs de position situés sur le pylône permettent au pilote de connaître la position du PHR quelle que soit la commande utilisée</a:t>
            </a:r>
            <a:endParaRPr lang="fr-FR" dirty="0"/>
          </a:p>
        </p:txBody>
      </p:sp>
      <p:sp>
        <p:nvSpPr>
          <p:cNvPr id="6" name="ZoneTexte 5">
            <a:extLst>
              <a:ext uri="{FF2B5EF4-FFF2-40B4-BE49-F238E27FC236}">
                <a16:creationId xmlns:a16="http://schemas.microsoft.com/office/drawing/2014/main" id="{6725A4A7-4CB9-C886-D6EE-8A3851AC442E}"/>
              </a:ext>
            </a:extLst>
          </p:cNvPr>
          <p:cNvSpPr txBox="1"/>
          <p:nvPr/>
        </p:nvSpPr>
        <p:spPr>
          <a:xfrm>
            <a:off x="4084503" y="165329"/>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7" name="ZoneTexte 6">
            <a:extLst>
              <a:ext uri="{FF2B5EF4-FFF2-40B4-BE49-F238E27FC236}">
                <a16:creationId xmlns:a16="http://schemas.microsoft.com/office/drawing/2014/main" id="{B5891200-AD42-17B0-D350-4EC862DB9C18}"/>
              </a:ext>
            </a:extLst>
          </p:cNvPr>
          <p:cNvSpPr txBox="1"/>
          <p:nvPr/>
        </p:nvSpPr>
        <p:spPr>
          <a:xfrm>
            <a:off x="4276838" y="434634"/>
            <a:ext cx="3638321" cy="369332"/>
          </a:xfrm>
          <a:prstGeom prst="rect">
            <a:avLst/>
          </a:prstGeom>
          <a:noFill/>
        </p:spPr>
        <p:txBody>
          <a:bodyPr wrap="square">
            <a:spAutoFit/>
          </a:bodyPr>
          <a:lstStyle/>
          <a:p>
            <a:pPr algn="ctr"/>
            <a:r>
              <a:rPr lang="fr-FR" sz="1800" dirty="0">
                <a:solidFill>
                  <a:srgbClr val="000000"/>
                </a:solidFill>
                <a:effectLst/>
                <a:ea typeface="DejaVu Sans" panose="020B0603030804020204" pitchFamily="34" charset="0"/>
              </a:rPr>
              <a:t>Compensateurs  de régime</a:t>
            </a:r>
            <a:endParaRPr lang="fr-FR" dirty="0"/>
          </a:p>
        </p:txBody>
      </p:sp>
      <p:sp>
        <p:nvSpPr>
          <p:cNvPr id="9" name="ZoneTexte 8">
            <a:extLst>
              <a:ext uri="{FF2B5EF4-FFF2-40B4-BE49-F238E27FC236}">
                <a16:creationId xmlns:a16="http://schemas.microsoft.com/office/drawing/2014/main" id="{2029CF70-D412-406B-1B6B-9432D797EB48}"/>
              </a:ext>
            </a:extLst>
          </p:cNvPr>
          <p:cNvSpPr txBox="1"/>
          <p:nvPr/>
        </p:nvSpPr>
        <p:spPr>
          <a:xfrm>
            <a:off x="4276839" y="803966"/>
            <a:ext cx="3638320" cy="369332"/>
          </a:xfrm>
          <a:prstGeom prst="rect">
            <a:avLst/>
          </a:prstGeom>
          <a:noFill/>
        </p:spPr>
        <p:txBody>
          <a:bodyPr wrap="square">
            <a:spAutoFit/>
          </a:bodyPr>
          <a:lstStyle/>
          <a:p>
            <a:pPr algn="ctr"/>
            <a:r>
              <a:rPr lang="fr-FR" sz="1800" b="1" dirty="0">
                <a:effectLst/>
                <a:ea typeface="Times New Roman" panose="02020603050405020304" pitchFamily="18" charset="0"/>
              </a:rPr>
              <a:t>Exemple de réalisation sur B737</a:t>
            </a:r>
            <a:endParaRPr lang="fr-FR" dirty="0"/>
          </a:p>
        </p:txBody>
      </p:sp>
    </p:spTree>
    <p:extLst>
      <p:ext uri="{BB962C8B-B14F-4D97-AF65-F5344CB8AC3E}">
        <p14:creationId xmlns:p14="http://schemas.microsoft.com/office/powerpoint/2010/main" val="8627430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E09E6B7-0F10-5D70-5B41-CD327C15BD40}"/>
              </a:ext>
            </a:extLst>
          </p:cNvPr>
          <p:cNvPicPr>
            <a:picLocks noGrp="1" noChangeAspect="1"/>
          </p:cNvPicPr>
          <p:nvPr>
            <p:ph idx="1"/>
          </p:nvPr>
        </p:nvPicPr>
        <p:blipFill>
          <a:blip r:embed="rId2"/>
          <a:stretch>
            <a:fillRect/>
          </a:stretch>
        </p:blipFill>
        <p:spPr>
          <a:xfrm>
            <a:off x="6455884" y="2027104"/>
            <a:ext cx="4897916" cy="3576982"/>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E5B287C5-CAB3-D46F-C906-716469F25835}"/>
              </a:ext>
            </a:extLst>
          </p:cNvPr>
          <p:cNvSpPr txBox="1"/>
          <p:nvPr/>
        </p:nvSpPr>
        <p:spPr>
          <a:xfrm>
            <a:off x="198304" y="1689955"/>
            <a:ext cx="5376232" cy="43935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300"/>
              </a:spcBef>
              <a:spcAft>
                <a:spcPts val="0"/>
              </a:spcAft>
            </a:pPr>
            <a:r>
              <a:rPr lang="fr-FR" sz="1800" dirty="0">
                <a:effectLst/>
                <a:ea typeface="Times New Roman" panose="02020603050405020304" pitchFamily="18" charset="0"/>
              </a:rPr>
              <a:t>Sur cet avion, le déplacement du PHR</a:t>
            </a:r>
            <a:r>
              <a:rPr lang="fr-FR" sz="1800" b="1" spc="0" dirty="0">
                <a:solidFill>
                  <a:srgbClr val="000000"/>
                </a:solidFill>
                <a:effectLst/>
                <a:ea typeface="Times New Roman" panose="02020603050405020304" pitchFamily="18" charset="0"/>
                <a:cs typeface="Times New Roman" panose="02020603050405020304" pitchFamily="18" charset="0"/>
              </a:rPr>
              <a:t> </a:t>
            </a:r>
            <a:r>
              <a:rPr lang="fr-FR" sz="1800" dirty="0">
                <a:effectLst/>
                <a:ea typeface="Times New Roman" panose="02020603050405020304" pitchFamily="18" charset="0"/>
              </a:rPr>
              <a:t>peut être commandé :</a:t>
            </a:r>
          </a:p>
          <a:p>
            <a:pPr algn="just">
              <a:spcBef>
                <a:spcPts val="300"/>
              </a:spcBef>
              <a:spcAft>
                <a:spcPts val="0"/>
              </a:spcAft>
            </a:pPr>
            <a:endParaRPr lang="fr-FR" sz="1800" dirty="0">
              <a:effectLst/>
              <a:ea typeface="Times New Roman" panose="02020603050405020304" pitchFamily="18" charset="0"/>
            </a:endParaRPr>
          </a:p>
          <a:p>
            <a:pPr algn="just">
              <a:spcAft>
                <a:spcPts val="300"/>
              </a:spcAft>
            </a:pPr>
            <a:r>
              <a:rPr lang="fr-FR" sz="1800" b="1" dirty="0">
                <a:effectLst/>
                <a:ea typeface="Times New Roman" panose="02020603050405020304" pitchFamily="18" charset="0"/>
              </a:rPr>
              <a:t>manuellement </a:t>
            </a:r>
          </a:p>
          <a:p>
            <a:pPr algn="just">
              <a:spcBef>
                <a:spcPts val="300"/>
              </a:spcBef>
              <a:spcAft>
                <a:spcPts val="0"/>
              </a:spcAft>
            </a:pPr>
            <a:r>
              <a:rPr lang="fr-FR" sz="1800" dirty="0">
                <a:effectLst/>
                <a:ea typeface="Times New Roman" panose="02020603050405020304" pitchFamily="18" charset="0"/>
              </a:rPr>
              <a:t>par câble et disponible à tout moment depuis les volants trim. Cette commande est prioritaire sur la commande électrique.</a:t>
            </a:r>
          </a:p>
          <a:p>
            <a:pPr algn="just">
              <a:spcBef>
                <a:spcPts val="300"/>
              </a:spcBef>
              <a:spcAft>
                <a:spcPts val="0"/>
              </a:spcAft>
            </a:pPr>
            <a:endParaRPr lang="fr-FR" sz="1800" dirty="0">
              <a:effectLst/>
              <a:ea typeface="Times New Roman" panose="02020603050405020304" pitchFamily="18" charset="0"/>
            </a:endParaRPr>
          </a:p>
          <a:p>
            <a:pPr algn="just">
              <a:spcAft>
                <a:spcPts val="300"/>
              </a:spcAft>
            </a:pPr>
            <a:r>
              <a:rPr lang="fr-FR" sz="1800" b="1" dirty="0">
                <a:effectLst/>
                <a:ea typeface="Times New Roman" panose="02020603050405020304" pitchFamily="18" charset="0"/>
              </a:rPr>
              <a:t>électriquement</a:t>
            </a:r>
          </a:p>
          <a:p>
            <a:pPr algn="just">
              <a:spcBef>
                <a:spcPts val="300"/>
              </a:spcBef>
              <a:spcAft>
                <a:spcPts val="1210"/>
              </a:spcAft>
            </a:pPr>
            <a:r>
              <a:rPr lang="fr-FR" sz="1800" dirty="0">
                <a:effectLst/>
                <a:ea typeface="Times New Roman" panose="02020603050405020304" pitchFamily="18" charset="0"/>
              </a:rPr>
              <a:t>par un des trois moteurs selon l’état des circuits électriques et hydrauliques associés au fonctionnement.</a:t>
            </a:r>
          </a:p>
          <a:p>
            <a:pPr algn="just">
              <a:spcBef>
                <a:spcPts val="300"/>
              </a:spcBef>
              <a:spcAft>
                <a:spcPts val="1270"/>
              </a:spcAft>
            </a:pPr>
            <a:r>
              <a:rPr lang="fr-FR" sz="1800" dirty="0">
                <a:effectLst/>
                <a:ea typeface="Times New Roman" panose="02020603050405020304" pitchFamily="18" charset="0"/>
              </a:rPr>
              <a:t>La manœuvre s’effectue par un vérin à vis entraîné par deux moteurs hydrauliques (green et </a:t>
            </a:r>
            <a:r>
              <a:rPr lang="fr-FR" sz="1800" dirty="0" err="1">
                <a:effectLst/>
                <a:ea typeface="Times New Roman" panose="02020603050405020304" pitchFamily="18" charset="0"/>
              </a:rPr>
              <a:t>yellow</a:t>
            </a:r>
            <a:r>
              <a:rPr lang="fr-FR" sz="1800" dirty="0">
                <a:effectLst/>
                <a:ea typeface="Times New Roman" panose="02020603050405020304" pitchFamily="18" charset="0"/>
              </a:rPr>
              <a:t>).</a:t>
            </a:r>
          </a:p>
        </p:txBody>
      </p:sp>
      <p:sp>
        <p:nvSpPr>
          <p:cNvPr id="9" name="ZoneTexte 8">
            <a:extLst>
              <a:ext uri="{FF2B5EF4-FFF2-40B4-BE49-F238E27FC236}">
                <a16:creationId xmlns:a16="http://schemas.microsoft.com/office/drawing/2014/main" id="{6A4B9CEE-E00A-C730-CBB8-3D56C145D3F4}"/>
              </a:ext>
            </a:extLst>
          </p:cNvPr>
          <p:cNvSpPr txBox="1"/>
          <p:nvPr/>
        </p:nvSpPr>
        <p:spPr>
          <a:xfrm>
            <a:off x="4392517" y="884582"/>
            <a:ext cx="3406966" cy="369332"/>
          </a:xfrm>
          <a:prstGeom prst="rect">
            <a:avLst/>
          </a:prstGeom>
          <a:noFill/>
        </p:spPr>
        <p:txBody>
          <a:bodyPr wrap="square">
            <a:spAutoFit/>
          </a:bodyPr>
          <a:lstStyle/>
          <a:p>
            <a:pPr algn="just">
              <a:spcBef>
                <a:spcPts val="3300"/>
              </a:spcBef>
              <a:spcAft>
                <a:spcPts val="100"/>
              </a:spcAft>
            </a:pPr>
            <a:r>
              <a:rPr lang="fr-FR" sz="1800" b="1" dirty="0">
                <a:effectLst/>
                <a:ea typeface="Times New Roman" panose="02020603050405020304" pitchFamily="18" charset="0"/>
              </a:rPr>
              <a:t>Exemple de réalisation sur A320</a:t>
            </a:r>
          </a:p>
        </p:txBody>
      </p:sp>
      <p:sp>
        <p:nvSpPr>
          <p:cNvPr id="10" name="ZoneTexte 9">
            <a:extLst>
              <a:ext uri="{FF2B5EF4-FFF2-40B4-BE49-F238E27FC236}">
                <a16:creationId xmlns:a16="http://schemas.microsoft.com/office/drawing/2014/main" id="{72F855E6-8C54-63FF-AEE5-972FD1904120}"/>
              </a:ext>
            </a:extLst>
          </p:cNvPr>
          <p:cNvSpPr txBox="1"/>
          <p:nvPr/>
        </p:nvSpPr>
        <p:spPr>
          <a:xfrm>
            <a:off x="4084503" y="165329"/>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11" name="ZoneTexte 10">
            <a:extLst>
              <a:ext uri="{FF2B5EF4-FFF2-40B4-BE49-F238E27FC236}">
                <a16:creationId xmlns:a16="http://schemas.microsoft.com/office/drawing/2014/main" id="{54F4B3F6-0243-0C15-0B6E-2DA4D918154E}"/>
              </a:ext>
            </a:extLst>
          </p:cNvPr>
          <p:cNvSpPr txBox="1"/>
          <p:nvPr/>
        </p:nvSpPr>
        <p:spPr>
          <a:xfrm>
            <a:off x="4276838" y="434634"/>
            <a:ext cx="3638321" cy="369332"/>
          </a:xfrm>
          <a:prstGeom prst="rect">
            <a:avLst/>
          </a:prstGeom>
          <a:noFill/>
        </p:spPr>
        <p:txBody>
          <a:bodyPr wrap="square">
            <a:spAutoFit/>
          </a:bodyPr>
          <a:lstStyle/>
          <a:p>
            <a:pPr algn="ctr"/>
            <a:r>
              <a:rPr lang="fr-FR" sz="1800" dirty="0">
                <a:solidFill>
                  <a:srgbClr val="000000"/>
                </a:solidFill>
                <a:effectLst/>
                <a:ea typeface="DejaVu Sans" panose="020B0603030804020204" pitchFamily="34" charset="0"/>
              </a:rPr>
              <a:t>Compensateurs  de régime</a:t>
            </a:r>
            <a:endParaRPr lang="fr-FR" dirty="0"/>
          </a:p>
        </p:txBody>
      </p:sp>
    </p:spTree>
    <p:extLst>
      <p:ext uri="{BB962C8B-B14F-4D97-AF65-F5344CB8AC3E}">
        <p14:creationId xmlns:p14="http://schemas.microsoft.com/office/powerpoint/2010/main" val="2735218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A139D69-9248-3656-7CF5-D39EBF27A2A8}"/>
              </a:ext>
            </a:extLst>
          </p:cNvPr>
          <p:cNvPicPr>
            <a:picLocks noGrp="1" noChangeAspect="1"/>
          </p:cNvPicPr>
          <p:nvPr>
            <p:ph idx="1"/>
          </p:nvPr>
        </p:nvPicPr>
        <p:blipFill>
          <a:blip r:embed="rId2"/>
          <a:stretch>
            <a:fillRect/>
          </a:stretch>
        </p:blipFill>
        <p:spPr>
          <a:xfrm>
            <a:off x="1402308" y="1061140"/>
            <a:ext cx="8982010" cy="3555192"/>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43E6FC0F-1328-A63B-2C53-2B03E17F49D8}"/>
              </a:ext>
            </a:extLst>
          </p:cNvPr>
          <p:cNvSpPr txBox="1"/>
          <p:nvPr/>
        </p:nvSpPr>
        <p:spPr>
          <a:xfrm>
            <a:off x="442969" y="4779954"/>
            <a:ext cx="11306061" cy="16312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R="304800" indent="176213" algn="just">
              <a:spcBef>
                <a:spcPts val="300"/>
              </a:spcBef>
              <a:spcAft>
                <a:spcPts val="1220"/>
              </a:spcAft>
              <a:buFont typeface="Arial" panose="020B0604020202020204" pitchFamily="34" charset="0"/>
              <a:buChar char="•"/>
            </a:pPr>
            <a:r>
              <a:rPr lang="fr-FR" sz="1800" dirty="0">
                <a:effectLst/>
                <a:ea typeface="Times New Roman" panose="02020603050405020304" pitchFamily="18" charset="0"/>
              </a:rPr>
              <a:t>Réalisée par la combinaison d’un compensateur d’évolution (tab automatique) et d’un compensateur de régime (tab commandé ou servo-tab) agissant sur le même volet.</a:t>
            </a:r>
          </a:p>
          <a:p>
            <a:pPr indent="176213">
              <a:buFont typeface="Arial" panose="020B0604020202020204" pitchFamily="34" charset="0"/>
              <a:buChar char="•"/>
            </a:pPr>
            <a:r>
              <a:rPr lang="fr-FR" sz="1800" dirty="0">
                <a:solidFill>
                  <a:srgbClr val="000000"/>
                </a:solidFill>
                <a:effectLst/>
                <a:ea typeface="DejaVu Sans" panose="020B0603030804020204" pitchFamily="34" charset="0"/>
              </a:rPr>
              <a:t>Ce dispositif est surtout utilisé dans le montage des gouvernes équipant les avions légers, </a:t>
            </a:r>
            <a:endParaRPr lang="fr-FR" dirty="0">
              <a:solidFill>
                <a:srgbClr val="000000"/>
              </a:solidFill>
              <a:ea typeface="DejaVu Sans" panose="020B0603030804020204" pitchFamily="34" charset="0"/>
            </a:endParaRPr>
          </a:p>
          <a:p>
            <a:pPr indent="176213">
              <a:buFont typeface="Arial" panose="020B0604020202020204" pitchFamily="34" charset="0"/>
              <a:buChar char="•"/>
            </a:pPr>
            <a:r>
              <a:rPr lang="fr-FR" sz="1800" dirty="0">
                <a:solidFill>
                  <a:srgbClr val="000000"/>
                </a:solidFill>
                <a:effectLst/>
                <a:ea typeface="DejaVu Sans" panose="020B0603030804020204" pitchFamily="34" charset="0"/>
              </a:rPr>
              <a:t>présente l’inconvénient de déplacer le neutre de la gouverne (action du tab commandé) par rapport à sa plage de débattement, qui sera réduite dans un sens et augmentée dans l’autre.</a:t>
            </a:r>
            <a:endParaRPr lang="fr-FR" dirty="0"/>
          </a:p>
        </p:txBody>
      </p:sp>
      <p:sp>
        <p:nvSpPr>
          <p:cNvPr id="9" name="ZoneTexte 8">
            <a:extLst>
              <a:ext uri="{FF2B5EF4-FFF2-40B4-BE49-F238E27FC236}">
                <a16:creationId xmlns:a16="http://schemas.microsoft.com/office/drawing/2014/main" id="{EC2B3EF6-3FCE-BC8B-E8FC-F33219AF6BBA}"/>
              </a:ext>
            </a:extLst>
          </p:cNvPr>
          <p:cNvSpPr txBox="1"/>
          <p:nvPr/>
        </p:nvSpPr>
        <p:spPr>
          <a:xfrm>
            <a:off x="4558229" y="528186"/>
            <a:ext cx="2867140" cy="369332"/>
          </a:xfrm>
          <a:prstGeom prst="rect">
            <a:avLst/>
          </a:prstGeom>
          <a:noFill/>
        </p:spPr>
        <p:txBody>
          <a:bodyPr wrap="square">
            <a:spAutoFit/>
          </a:bodyPr>
          <a:lstStyle/>
          <a:p>
            <a:pPr lvl="0" algn="ctr">
              <a:spcBef>
                <a:spcPts val="5245"/>
              </a:spcBef>
              <a:spcAft>
                <a:spcPts val="695"/>
              </a:spcAft>
              <a:buClr>
                <a:srgbClr val="000000"/>
              </a:buClr>
              <a:buSzPts val="1200"/>
              <a:tabLst>
                <a:tab pos="504825" algn="l"/>
              </a:tabLst>
            </a:pPr>
            <a:r>
              <a:rPr lang="fr-FR" sz="1800" u="none" strike="noStrike" spc="0" dirty="0">
                <a:effectLst/>
                <a:ea typeface="Times New Roman" panose="02020603050405020304" pitchFamily="18" charset="0"/>
                <a:cs typeface="Times New Roman" panose="02020603050405020304" pitchFamily="18" charset="0"/>
              </a:rPr>
              <a:t>Compensation mixte</a:t>
            </a:r>
          </a:p>
        </p:txBody>
      </p:sp>
      <p:sp>
        <p:nvSpPr>
          <p:cNvPr id="10" name="ZoneTexte 9">
            <a:extLst>
              <a:ext uri="{FF2B5EF4-FFF2-40B4-BE49-F238E27FC236}">
                <a16:creationId xmlns:a16="http://schemas.microsoft.com/office/drawing/2014/main" id="{DD2629B0-D6DE-F576-542C-761A2975CF10}"/>
              </a:ext>
            </a:extLst>
          </p:cNvPr>
          <p:cNvSpPr txBox="1"/>
          <p:nvPr/>
        </p:nvSpPr>
        <p:spPr>
          <a:xfrm>
            <a:off x="4084503" y="165329"/>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Tree>
    <p:extLst>
      <p:ext uri="{BB962C8B-B14F-4D97-AF65-F5344CB8AC3E}">
        <p14:creationId xmlns:p14="http://schemas.microsoft.com/office/powerpoint/2010/main" val="2585737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83F1AA26-0D84-562D-C6C2-92BE21FA50B5}"/>
              </a:ext>
            </a:extLst>
          </p:cNvPr>
          <p:cNvPicPr>
            <a:picLocks noGrp="1" noChangeAspect="1"/>
          </p:cNvPicPr>
          <p:nvPr>
            <p:ph idx="1"/>
          </p:nvPr>
        </p:nvPicPr>
        <p:blipFill>
          <a:blip r:embed="rId2"/>
          <a:stretch>
            <a:fillRect/>
          </a:stretch>
        </p:blipFill>
        <p:spPr>
          <a:xfrm>
            <a:off x="6095999" y="2664509"/>
            <a:ext cx="5658999" cy="2292627"/>
          </a:xfr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AA3BF88-0E2C-B6B1-EA16-CEF6F97DA022}"/>
                  </a:ext>
                </a:extLst>
              </p:cNvPr>
              <p:cNvSpPr txBox="1"/>
              <p:nvPr/>
            </p:nvSpPr>
            <p:spPr>
              <a:xfrm>
                <a:off x="272668" y="2644041"/>
                <a:ext cx="5555255" cy="22621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92100" indent="-838200" algn="just">
                  <a:spcBef>
                    <a:spcPts val="300"/>
                  </a:spcBef>
                  <a:spcAft>
                    <a:spcPts val="0"/>
                  </a:spcAft>
                </a:pPr>
                <a:r>
                  <a:rPr lang="fr-FR" sz="1800" dirty="0">
                    <a:effectLst/>
                    <a:ea typeface="Times New Roman" panose="02020603050405020304" pitchFamily="18" charset="0"/>
                  </a:rPr>
                  <a:t>Pas d’action sur la commande de trim, le point A est fixe.</a:t>
                </a:r>
              </a:p>
              <a:p>
                <a:pPr marL="469900" indent="-838200" algn="l">
                  <a:spcBef>
                    <a:spcPts val="300"/>
                  </a:spcBef>
                  <a:spcAft>
                    <a:spcPts val="0"/>
                  </a:spcAft>
                </a:pPr>
                <a:r>
                  <a:rPr lang="fr-FR" sz="1800" dirty="0">
                    <a:effectLst/>
                    <a:ea typeface="Times New Roman" panose="02020603050405020304" pitchFamily="18" charset="0"/>
                  </a:rPr>
                  <a:t>Si le pilote actionne la gouverne :</a:t>
                </a:r>
              </a:p>
              <a:p>
                <a:pPr marL="342900" lvl="0" indent="-342900" algn="just">
                  <a:spcBef>
                    <a:spcPts val="300"/>
                  </a:spcBef>
                  <a:spcAft>
                    <a:spcPts val="0"/>
                  </a:spcAft>
                  <a:buClr>
                    <a:srgbClr val="000000"/>
                  </a:buClr>
                  <a:buSzPts val="1200"/>
                  <a:buFont typeface="Arial" panose="020B0604020202020204" pitchFamily="34" charset="0"/>
                  <a:buChar char="•"/>
                  <a:tabLst>
                    <a:tab pos="562610" algn="l"/>
                  </a:tabLst>
                </a:pPr>
                <a:r>
                  <a:rPr lang="fr-FR" sz="1800" u="none" strike="noStrike" spc="0" dirty="0">
                    <a:effectLst/>
                    <a:ea typeface="Times New Roman" panose="02020603050405020304" pitchFamily="18" charset="0"/>
                    <a:cs typeface="Times New Roman" panose="02020603050405020304" pitchFamily="18" charset="0"/>
                  </a:rPr>
                  <a:t>le moment pilote = </a:t>
                </a:r>
                <a:r>
                  <a:rPr lang="fr-FR" sz="1800" u="none" strike="noStrike" spc="0" dirty="0" err="1">
                    <a:effectLst/>
                    <a:ea typeface="Times New Roman" panose="02020603050405020304" pitchFamily="18" charset="0"/>
                    <a:cs typeface="Times New Roman" panose="02020603050405020304" pitchFamily="18" charset="0"/>
                  </a:rPr>
                  <a:t>Fp</a:t>
                </a:r>
                <a:r>
                  <a:rPr lang="fr-FR" sz="1800" u="none" strike="noStrike" spc="0" dirty="0">
                    <a:effectLst/>
                    <a:ea typeface="Times New Roman" panose="02020603050405020304" pitchFamily="18" charset="0"/>
                    <a:cs typeface="Times New Roman" panose="02020603050405020304" pitchFamily="18" charset="0"/>
                  </a:rPr>
                  <a:t> x d</a:t>
                </a:r>
              </a:p>
              <a:p>
                <a:pPr marL="342900" lvl="0" indent="-342900" algn="just">
                  <a:spcBef>
                    <a:spcPts val="300"/>
                  </a:spcBef>
                  <a:spcAft>
                    <a:spcPts val="0"/>
                  </a:spcAft>
                  <a:buClr>
                    <a:srgbClr val="000000"/>
                  </a:buClr>
                  <a:buSzPts val="1200"/>
                  <a:buFont typeface="Arial" panose="020B0604020202020204" pitchFamily="34" charset="0"/>
                  <a:buChar char="•"/>
                  <a:tabLst>
                    <a:tab pos="562610" algn="l"/>
                  </a:tabLst>
                </a:pPr>
                <a:r>
                  <a:rPr lang="fr-FR" sz="1800" u="none" strike="noStrike" spc="0" dirty="0">
                    <a:effectLst/>
                    <a:ea typeface="Times New Roman" panose="02020603050405020304" pitchFamily="18" charset="0"/>
                    <a:cs typeface="Times New Roman" panose="02020603050405020304" pitchFamily="18" charset="0"/>
                  </a:rPr>
                  <a:t>le moment de charnière = Fg x D</a:t>
                </a:r>
              </a:p>
              <a:p>
                <a:pPr marL="342900" lvl="0" indent="-342900" algn="just">
                  <a:spcBef>
                    <a:spcPts val="300"/>
                  </a:spcBef>
                  <a:spcAft>
                    <a:spcPts val="0"/>
                  </a:spcAft>
                  <a:buClr>
                    <a:srgbClr val="000000"/>
                  </a:buClr>
                  <a:buSzPts val="1200"/>
                  <a:buFont typeface="Arial" panose="020B0604020202020204" pitchFamily="34" charset="0"/>
                  <a:buChar char="•"/>
                  <a:tabLst>
                    <a:tab pos="562610" algn="l"/>
                  </a:tabLst>
                </a:pPr>
                <a:r>
                  <a:rPr lang="fr-FR" sz="1800" u="none" strike="noStrike" spc="0" dirty="0">
                    <a:effectLst/>
                    <a:ea typeface="Times New Roman" panose="02020603050405020304" pitchFamily="18" charset="0"/>
                    <a:cs typeface="Times New Roman" panose="02020603050405020304" pitchFamily="18" charset="0"/>
                  </a:rPr>
                  <a:t>le moment compensateur = </a:t>
                </a:r>
                <a:r>
                  <a:rPr lang="fr-FR" sz="1800" u="none" strike="noStrike" spc="0" dirty="0" err="1">
                    <a:effectLst/>
                    <a:ea typeface="Times New Roman" panose="02020603050405020304" pitchFamily="18" charset="0"/>
                    <a:cs typeface="Times New Roman" panose="02020603050405020304" pitchFamily="18" charset="0"/>
                  </a:rPr>
                  <a:t>Ft</a:t>
                </a:r>
                <a:r>
                  <a:rPr lang="fr-FR" sz="1800" u="none" strike="noStrike" spc="0" dirty="0">
                    <a:effectLst/>
                    <a:ea typeface="Times New Roman" panose="02020603050405020304" pitchFamily="18" charset="0"/>
                    <a:cs typeface="Times New Roman" panose="02020603050405020304" pitchFamily="18" charset="0"/>
                  </a:rPr>
                  <a:t> x D'</a:t>
                </a:r>
              </a:p>
              <a:p>
                <a:pPr marL="292100" indent="-838200" algn="just">
                  <a:spcBef>
                    <a:spcPts val="300"/>
                  </a:spcBef>
                  <a:spcAft>
                    <a:spcPts val="0"/>
                  </a:spcAft>
                  <a:tabLst>
                    <a:tab pos="2183130" algn="l"/>
                  </a:tabLst>
                </a:pPr>
                <a:r>
                  <a:rPr lang="fr-FR" sz="1800" dirty="0">
                    <a:effectLst/>
                    <a:ea typeface="Times New Roman" panose="02020603050405020304" pitchFamily="18" charset="0"/>
                  </a:rPr>
                  <a:t>On aura l’équilibre lorsque :	</a:t>
                </a:r>
              </a:p>
              <a:p>
                <a:pPr marL="292100" indent="-838200" algn="just">
                  <a:spcBef>
                    <a:spcPts val="300"/>
                  </a:spcBef>
                  <a:spcAft>
                    <a:spcPts val="0"/>
                  </a:spcAft>
                  <a:tabLst>
                    <a:tab pos="2183130" algn="l"/>
                  </a:tabLst>
                </a:pPr>
                <a14:m>
                  <m:oMathPara xmlns:m="http://schemas.openxmlformats.org/officeDocument/2006/math">
                    <m:oMathParaPr>
                      <m:jc m:val="centerGroup"/>
                    </m:oMathParaPr>
                    <m:oMath xmlns:m="http://schemas.openxmlformats.org/officeDocument/2006/math">
                      <m:r>
                        <a:rPr lang="fr-FR" sz="1800" i="1" dirty="0" smtClean="0">
                          <a:effectLst/>
                          <a:latin typeface="Cambria Math" panose="02040503050406030204" pitchFamily="18" charset="0"/>
                          <a:ea typeface="Times New Roman" panose="02020603050405020304" pitchFamily="18" charset="0"/>
                        </a:rPr>
                        <m:t>𝑀</m:t>
                      </m:r>
                      <m:r>
                        <a:rPr lang="fr-FR" sz="1800" i="1" baseline="30000" dirty="0" smtClean="0">
                          <a:effectLst/>
                          <a:latin typeface="Cambria Math" panose="02040503050406030204" pitchFamily="18" charset="0"/>
                          <a:ea typeface="Times New Roman" panose="02020603050405020304" pitchFamily="18" charset="0"/>
                        </a:rPr>
                        <m:t>𝑡</m:t>
                      </m:r>
                      <m:r>
                        <a:rPr lang="fr-FR" sz="1800" i="1" baseline="30000" dirty="0" smtClean="0">
                          <a:effectLst/>
                          <a:latin typeface="Cambria Math" panose="02040503050406030204" pitchFamily="18" charset="0"/>
                          <a:ea typeface="Times New Roman" panose="02020603050405020304" pitchFamily="18" charset="0"/>
                        </a:rPr>
                        <m:t> </m:t>
                      </m:r>
                      <m:r>
                        <a:rPr lang="fr-FR" sz="1800" i="1" dirty="0" err="1" smtClean="0">
                          <a:effectLst/>
                          <a:latin typeface="Cambria Math" panose="02040503050406030204" pitchFamily="18" charset="0"/>
                          <a:ea typeface="Times New Roman" panose="02020603050405020304" pitchFamily="18" charset="0"/>
                        </a:rPr>
                        <m:t>𝑝𝑖𝑙𝑜𝑡𝑒</m:t>
                      </m:r>
                      <m:r>
                        <a:rPr lang="fr-FR" sz="1800" i="1" dirty="0" err="1" smtClean="0">
                          <a:effectLst/>
                          <a:latin typeface="Cambria Math" panose="02040503050406030204" pitchFamily="18" charset="0"/>
                          <a:ea typeface="Times New Roman" panose="02020603050405020304" pitchFamily="18" charset="0"/>
                        </a:rPr>
                        <m:t>+</m:t>
                      </m:r>
                      <m:r>
                        <a:rPr lang="fr-FR" sz="1800" i="1" dirty="0" err="1" smtClean="0">
                          <a:effectLst/>
                          <a:latin typeface="Cambria Math" panose="02040503050406030204" pitchFamily="18" charset="0"/>
                          <a:ea typeface="Times New Roman" panose="02020603050405020304" pitchFamily="18" charset="0"/>
                        </a:rPr>
                        <m:t>𝑀𝑡</m:t>
                      </m:r>
                      <m:r>
                        <a:rPr lang="fr-FR" sz="1800" i="1" baseline="30000" dirty="0" smtClean="0">
                          <a:effectLst/>
                          <a:latin typeface="Cambria Math" panose="02040503050406030204" pitchFamily="18" charset="0"/>
                          <a:ea typeface="Times New Roman" panose="02020603050405020304" pitchFamily="18" charset="0"/>
                        </a:rPr>
                        <m:t> </m:t>
                      </m:r>
                      <m:r>
                        <a:rPr lang="fr-FR" sz="1800" i="1" dirty="0" smtClean="0">
                          <a:effectLst/>
                          <a:latin typeface="Cambria Math" panose="02040503050406030204" pitchFamily="18" charset="0"/>
                          <a:ea typeface="Times New Roman" panose="02020603050405020304" pitchFamily="18" charset="0"/>
                        </a:rPr>
                        <m:t>𝑐𝑜𝑚𝑝𝑒𝑛𝑠𝑎𝑡𝑒𝑢𝑟</m:t>
                      </m:r>
                      <m:r>
                        <a:rPr lang="fr-FR" sz="1800" i="1" dirty="0" smtClean="0">
                          <a:effectLst/>
                          <a:latin typeface="Cambria Math" panose="02040503050406030204" pitchFamily="18" charset="0"/>
                          <a:ea typeface="Times New Roman" panose="02020603050405020304" pitchFamily="18" charset="0"/>
                        </a:rPr>
                        <m:t> = </m:t>
                      </m:r>
                      <m:r>
                        <a:rPr lang="fr-FR" sz="1800" i="1" dirty="0" smtClean="0">
                          <a:effectLst/>
                          <a:latin typeface="Cambria Math" panose="02040503050406030204" pitchFamily="18" charset="0"/>
                          <a:ea typeface="Times New Roman" panose="02020603050405020304" pitchFamily="18" charset="0"/>
                        </a:rPr>
                        <m:t>𝑀𝑡</m:t>
                      </m:r>
                      <m:r>
                        <a:rPr lang="fr-FR" sz="1800" i="1" baseline="30000" dirty="0" smtClean="0">
                          <a:effectLst/>
                          <a:latin typeface="Cambria Math" panose="02040503050406030204" pitchFamily="18" charset="0"/>
                          <a:ea typeface="Times New Roman" panose="02020603050405020304" pitchFamily="18" charset="0"/>
                        </a:rPr>
                        <m:t> </m:t>
                      </m:r>
                      <m:r>
                        <a:rPr lang="fr-FR" sz="1800" i="1" dirty="0" smtClean="0">
                          <a:effectLst/>
                          <a:latin typeface="Cambria Math" panose="02040503050406030204" pitchFamily="18" charset="0"/>
                          <a:ea typeface="Times New Roman" panose="02020603050405020304" pitchFamily="18" charset="0"/>
                        </a:rPr>
                        <m:t>𝑐h𝑎𝑟𝑛𝑖</m:t>
                      </m:r>
                      <m:r>
                        <a:rPr lang="fr-FR" sz="1800" i="1" dirty="0" smtClean="0">
                          <a:effectLst/>
                          <a:latin typeface="Cambria Math" panose="02040503050406030204" pitchFamily="18" charset="0"/>
                          <a:ea typeface="Times New Roman" panose="02020603050405020304" pitchFamily="18" charset="0"/>
                        </a:rPr>
                        <m:t>è</m:t>
                      </m:r>
                      <m:r>
                        <a:rPr lang="fr-FR" sz="1800" i="1" dirty="0" smtClean="0">
                          <a:effectLst/>
                          <a:latin typeface="Cambria Math" panose="02040503050406030204" pitchFamily="18" charset="0"/>
                          <a:ea typeface="Times New Roman" panose="02020603050405020304" pitchFamily="18" charset="0"/>
                        </a:rPr>
                        <m:t>𝑟𝑒</m:t>
                      </m:r>
                      <m:r>
                        <a:rPr lang="fr-FR" sz="1800" i="1" dirty="0">
                          <a:effectLst/>
                          <a:latin typeface="Cambria Math" panose="02040503050406030204" pitchFamily="18" charset="0"/>
                          <a:ea typeface="Times New Roman" panose="02020603050405020304" pitchFamily="18" charset="0"/>
                        </a:rPr>
                        <m:t>.</m:t>
                      </m:r>
                    </m:oMath>
                  </m:oMathPara>
                </a14:m>
                <a:endParaRPr lang="fr-FR" sz="1800" dirty="0">
                  <a:effectLst/>
                  <a:ea typeface="Times New Roman" panose="02020603050405020304" pitchFamily="18" charset="0"/>
                </a:endParaRPr>
              </a:p>
            </p:txBody>
          </p:sp>
        </mc:Choice>
        <mc:Fallback xmlns="">
          <p:sp>
            <p:nvSpPr>
              <p:cNvPr id="5" name="ZoneTexte 4">
                <a:extLst>
                  <a:ext uri="{FF2B5EF4-FFF2-40B4-BE49-F238E27FC236}">
                    <a16:creationId xmlns:a16="http://schemas.microsoft.com/office/drawing/2014/main" id="{7AA3BF88-0E2C-B6B1-EA16-CEF6F97DA022}"/>
                  </a:ext>
                </a:extLst>
              </p:cNvPr>
              <p:cNvSpPr txBox="1">
                <a:spLocks noRot="1" noChangeAspect="1" noMove="1" noResize="1" noEditPoints="1" noAdjustHandles="1" noChangeArrowheads="1" noChangeShapeType="1" noTextEdit="1"/>
              </p:cNvSpPr>
              <p:nvPr/>
            </p:nvSpPr>
            <p:spPr>
              <a:xfrm>
                <a:off x="272668" y="2644041"/>
                <a:ext cx="5555255" cy="2262158"/>
              </a:xfrm>
              <a:prstGeom prst="rect">
                <a:avLst/>
              </a:prstGeom>
              <a:blipFill>
                <a:blip r:embed="rId3"/>
                <a:stretch>
                  <a:fillRect l="-876" t="-1340"/>
                </a:stretch>
              </a:blipFill>
            </p:spPr>
            <p:txBody>
              <a:bodyPr/>
              <a:lstStyle/>
              <a:p>
                <a:r>
                  <a:rPr lang="fr-FR">
                    <a:noFill/>
                  </a:rPr>
                  <a:t> </a:t>
                </a:r>
              </a:p>
            </p:txBody>
          </p:sp>
        </mc:Fallback>
      </mc:AlternateContent>
      <p:sp>
        <p:nvSpPr>
          <p:cNvPr id="8" name="ZoneTexte 7">
            <a:extLst>
              <a:ext uri="{FF2B5EF4-FFF2-40B4-BE49-F238E27FC236}">
                <a16:creationId xmlns:a16="http://schemas.microsoft.com/office/drawing/2014/main" id="{45CA963C-63B4-2388-FCA3-626957911EE6}"/>
              </a:ext>
            </a:extLst>
          </p:cNvPr>
          <p:cNvSpPr txBox="1"/>
          <p:nvPr/>
        </p:nvSpPr>
        <p:spPr>
          <a:xfrm>
            <a:off x="4558229" y="528186"/>
            <a:ext cx="2867140" cy="369332"/>
          </a:xfrm>
          <a:prstGeom prst="rect">
            <a:avLst/>
          </a:prstGeom>
          <a:noFill/>
        </p:spPr>
        <p:txBody>
          <a:bodyPr wrap="square">
            <a:spAutoFit/>
          </a:bodyPr>
          <a:lstStyle/>
          <a:p>
            <a:pPr lvl="0" algn="ctr">
              <a:spcBef>
                <a:spcPts val="5245"/>
              </a:spcBef>
              <a:spcAft>
                <a:spcPts val="695"/>
              </a:spcAft>
              <a:buClr>
                <a:srgbClr val="000000"/>
              </a:buClr>
              <a:buSzPts val="1200"/>
              <a:tabLst>
                <a:tab pos="504825" algn="l"/>
              </a:tabLst>
            </a:pPr>
            <a:r>
              <a:rPr lang="fr-FR" sz="1800" u="none" strike="noStrike" spc="0" dirty="0">
                <a:effectLst/>
                <a:ea typeface="Times New Roman" panose="02020603050405020304" pitchFamily="18" charset="0"/>
                <a:cs typeface="Times New Roman" panose="02020603050405020304" pitchFamily="18" charset="0"/>
              </a:rPr>
              <a:t>Compensation mixte</a:t>
            </a:r>
          </a:p>
        </p:txBody>
      </p:sp>
      <p:sp>
        <p:nvSpPr>
          <p:cNvPr id="9" name="ZoneTexte 8">
            <a:extLst>
              <a:ext uri="{FF2B5EF4-FFF2-40B4-BE49-F238E27FC236}">
                <a16:creationId xmlns:a16="http://schemas.microsoft.com/office/drawing/2014/main" id="{15DEF172-9F58-A1AE-6BCE-788B3DA8CC5C}"/>
              </a:ext>
            </a:extLst>
          </p:cNvPr>
          <p:cNvSpPr txBox="1"/>
          <p:nvPr/>
        </p:nvSpPr>
        <p:spPr>
          <a:xfrm>
            <a:off x="4084503" y="165329"/>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11" name="ZoneTexte 10">
            <a:extLst>
              <a:ext uri="{FF2B5EF4-FFF2-40B4-BE49-F238E27FC236}">
                <a16:creationId xmlns:a16="http://schemas.microsoft.com/office/drawing/2014/main" id="{F5E6CFA3-4C1C-C3FB-3FDE-9C9C6E315EFB}"/>
              </a:ext>
            </a:extLst>
          </p:cNvPr>
          <p:cNvSpPr txBox="1"/>
          <p:nvPr/>
        </p:nvSpPr>
        <p:spPr>
          <a:xfrm>
            <a:off x="3754686" y="897518"/>
            <a:ext cx="4691436" cy="369332"/>
          </a:xfrm>
          <a:prstGeom prst="rect">
            <a:avLst/>
          </a:prstGeom>
          <a:noFill/>
        </p:spPr>
        <p:txBody>
          <a:bodyPr wrap="square">
            <a:spAutoFit/>
          </a:bodyPr>
          <a:lstStyle/>
          <a:p>
            <a:r>
              <a:rPr lang="fr-FR" sz="1800" dirty="0">
                <a:effectLst/>
                <a:ea typeface="Times New Roman" panose="02020603050405020304" pitchFamily="18" charset="0"/>
              </a:rPr>
              <a:t>Fonctionnement en compensation d’évolution</a:t>
            </a:r>
            <a:endParaRPr lang="fr-FR" dirty="0"/>
          </a:p>
        </p:txBody>
      </p:sp>
    </p:spTree>
    <p:extLst>
      <p:ext uri="{BB962C8B-B14F-4D97-AF65-F5344CB8AC3E}">
        <p14:creationId xmlns:p14="http://schemas.microsoft.com/office/powerpoint/2010/main" val="1350612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AEC0AE1-BE12-DDDB-DC26-EC3E576BC7A9}"/>
              </a:ext>
            </a:extLst>
          </p:cNvPr>
          <p:cNvPicPr>
            <a:picLocks noGrp="1" noChangeAspect="1"/>
          </p:cNvPicPr>
          <p:nvPr>
            <p:ph idx="1"/>
          </p:nvPr>
        </p:nvPicPr>
        <p:blipFill rotWithShape="1">
          <a:blip r:embed="rId2"/>
          <a:srcRect r="4985" b="4626"/>
          <a:stretch/>
        </p:blipFill>
        <p:spPr>
          <a:xfrm>
            <a:off x="6134104" y="1579772"/>
            <a:ext cx="5549805" cy="2187997"/>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5BC01278-BCBB-C0E2-FE3D-8DED09596D60}"/>
              </a:ext>
            </a:extLst>
          </p:cNvPr>
          <p:cNvSpPr txBox="1"/>
          <p:nvPr/>
        </p:nvSpPr>
        <p:spPr>
          <a:xfrm>
            <a:off x="4558229" y="528186"/>
            <a:ext cx="2867140" cy="369332"/>
          </a:xfrm>
          <a:prstGeom prst="rect">
            <a:avLst/>
          </a:prstGeom>
          <a:noFill/>
        </p:spPr>
        <p:txBody>
          <a:bodyPr wrap="square">
            <a:spAutoFit/>
          </a:bodyPr>
          <a:lstStyle/>
          <a:p>
            <a:pPr lvl="0" algn="ctr">
              <a:spcBef>
                <a:spcPts val="5245"/>
              </a:spcBef>
              <a:spcAft>
                <a:spcPts val="695"/>
              </a:spcAft>
              <a:buClr>
                <a:srgbClr val="000000"/>
              </a:buClr>
              <a:buSzPts val="1200"/>
              <a:tabLst>
                <a:tab pos="504825" algn="l"/>
              </a:tabLst>
            </a:pPr>
            <a:r>
              <a:rPr lang="fr-FR" sz="1800" u="none" strike="noStrike" spc="0" dirty="0">
                <a:effectLst/>
                <a:ea typeface="Times New Roman" panose="02020603050405020304" pitchFamily="18" charset="0"/>
                <a:cs typeface="Times New Roman" panose="02020603050405020304" pitchFamily="18" charset="0"/>
              </a:rPr>
              <a:t>Compensation mixte</a:t>
            </a:r>
          </a:p>
        </p:txBody>
      </p:sp>
      <p:sp>
        <p:nvSpPr>
          <p:cNvPr id="7" name="ZoneTexte 6">
            <a:extLst>
              <a:ext uri="{FF2B5EF4-FFF2-40B4-BE49-F238E27FC236}">
                <a16:creationId xmlns:a16="http://schemas.microsoft.com/office/drawing/2014/main" id="{E9292446-A8F6-8162-EA50-9E99B39123DB}"/>
              </a:ext>
            </a:extLst>
          </p:cNvPr>
          <p:cNvSpPr txBox="1"/>
          <p:nvPr/>
        </p:nvSpPr>
        <p:spPr>
          <a:xfrm>
            <a:off x="4084503" y="165329"/>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8" name="ZoneTexte 7">
            <a:extLst>
              <a:ext uri="{FF2B5EF4-FFF2-40B4-BE49-F238E27FC236}">
                <a16:creationId xmlns:a16="http://schemas.microsoft.com/office/drawing/2014/main" id="{E3DFB3D7-F218-5E9B-A89E-F0C3EAC7A589}"/>
              </a:ext>
            </a:extLst>
          </p:cNvPr>
          <p:cNvSpPr txBox="1"/>
          <p:nvPr/>
        </p:nvSpPr>
        <p:spPr>
          <a:xfrm>
            <a:off x="3754686" y="897518"/>
            <a:ext cx="4474225" cy="369332"/>
          </a:xfrm>
          <a:prstGeom prst="rect">
            <a:avLst/>
          </a:prstGeom>
          <a:noFill/>
        </p:spPr>
        <p:txBody>
          <a:bodyPr wrap="square">
            <a:spAutoFit/>
          </a:bodyPr>
          <a:lstStyle/>
          <a:p>
            <a:r>
              <a:rPr lang="fr-FR" sz="1800" dirty="0">
                <a:effectLst/>
                <a:ea typeface="Times New Roman" panose="02020603050405020304" pitchFamily="18" charset="0"/>
              </a:rPr>
              <a:t>Fonctionnement en compensation de régime</a:t>
            </a:r>
            <a:endParaRPr lang="fr-FR" dirty="0"/>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0B566A72-A63C-2024-1AE9-C97C0D81889E}"/>
                  </a:ext>
                </a:extLst>
              </p:cNvPr>
              <p:cNvSpPr txBox="1"/>
              <p:nvPr/>
            </p:nvSpPr>
            <p:spPr>
              <a:xfrm>
                <a:off x="705767" y="4889462"/>
                <a:ext cx="10861943" cy="155427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pPr>
                <a:r>
                  <a:rPr lang="fr-FR" sz="1800" dirty="0">
                    <a:effectLst/>
                    <a:ea typeface="Times New Roman" panose="02020603050405020304" pitchFamily="18" charset="0"/>
                  </a:rPr>
                  <a:t>Si le pilote actionne la commande de trim, le boîtier de trim pivote, le point A se déplace, ce qui a pour effet de modifier le braquage du compensateur et d’augmenter la force </a:t>
                </a:r>
                <a:r>
                  <a:rPr lang="fr-FR" sz="1800" dirty="0">
                    <a:solidFill>
                      <a:srgbClr val="000000"/>
                    </a:solidFill>
                    <a:effectLst/>
                    <a:ea typeface="DejaVu Sans" panose="020B0603030804020204" pitchFamily="34" charset="0"/>
                  </a:rPr>
                  <a:t>aérodynamique </a:t>
                </a:r>
                <a:r>
                  <a:rPr lang="fr-FR" sz="1800" dirty="0" err="1">
                    <a:solidFill>
                      <a:srgbClr val="000000"/>
                    </a:solidFill>
                    <a:effectLst/>
                    <a:ea typeface="DejaVu Sans" panose="020B0603030804020204" pitchFamily="34" charset="0"/>
                  </a:rPr>
                  <a:t>Ft</a:t>
                </a:r>
                <a:r>
                  <a:rPr lang="fr-FR" sz="1800" dirty="0">
                    <a:solidFill>
                      <a:srgbClr val="000000"/>
                    </a:solidFill>
                    <a:effectLst/>
                    <a:ea typeface="DejaVu Sans" panose="020B0603030804020204" pitchFamily="34" charset="0"/>
                  </a:rPr>
                  <a:t> jusqu’à ce que le moment compensateur </a:t>
                </a:r>
              </a:p>
              <a:p>
                <a:pPr indent="-838200" algn="just">
                  <a:spcBef>
                    <a:spcPts val="300"/>
                  </a:spcBef>
                </a:pPr>
                <a14:m>
                  <m:oMath xmlns:m="http://schemas.openxmlformats.org/officeDocument/2006/math">
                    <m:r>
                      <a:rPr lang="fr-FR" sz="1800" i="1" dirty="0" smtClean="0">
                        <a:solidFill>
                          <a:srgbClr val="000000"/>
                        </a:solidFill>
                        <a:effectLst/>
                        <a:latin typeface="Cambria Math" panose="02040503050406030204" pitchFamily="18" charset="0"/>
                        <a:ea typeface="DejaVu Sans" panose="020B0603030804020204" pitchFamily="34" charset="0"/>
                      </a:rPr>
                      <m:t>𝐹𝑡</m:t>
                    </m:r>
                    <m:r>
                      <a:rPr lang="fr-FR" sz="1800" i="1" dirty="0" smtClean="0">
                        <a:solidFill>
                          <a:srgbClr val="000000"/>
                        </a:solidFill>
                        <a:effectLst/>
                        <a:latin typeface="Cambria Math" panose="02040503050406030204" pitchFamily="18" charset="0"/>
                        <a:ea typeface="DejaVu Sans" panose="020B0603030804020204" pitchFamily="34" charset="0"/>
                      </a:rPr>
                      <m:t> × </m:t>
                    </m:r>
                    <m:r>
                      <a:rPr lang="fr-FR" sz="1800" i="1" dirty="0">
                        <a:solidFill>
                          <a:srgbClr val="000000"/>
                        </a:solidFill>
                        <a:effectLst/>
                        <a:latin typeface="Cambria Math" panose="02040503050406030204" pitchFamily="18" charset="0"/>
                        <a:ea typeface="DejaVu Sans" panose="020B0603030804020204" pitchFamily="34" charset="0"/>
                      </a:rPr>
                      <m:t>𝐷</m:t>
                    </m:r>
                    <m:r>
                      <a:rPr lang="fr-FR" sz="1800" i="1" dirty="0">
                        <a:solidFill>
                          <a:srgbClr val="000000"/>
                        </a:solidFill>
                        <a:effectLst/>
                        <a:latin typeface="Cambria Math" panose="02040503050406030204" pitchFamily="18" charset="0"/>
                        <a:ea typeface="DejaVu Sans" panose="020B0603030804020204" pitchFamily="34" charset="0"/>
                      </a:rPr>
                      <m:t>′ = </m:t>
                    </m:r>
                    <m:r>
                      <a:rPr lang="fr-FR" sz="1800" i="1" dirty="0">
                        <a:solidFill>
                          <a:srgbClr val="000000"/>
                        </a:solidFill>
                        <a:effectLst/>
                        <a:latin typeface="Cambria Math" panose="02040503050406030204" pitchFamily="18" charset="0"/>
                        <a:ea typeface="DejaVu Sans" panose="020B0603030804020204" pitchFamily="34" charset="0"/>
                      </a:rPr>
                      <m:t>𝐹𝑔</m:t>
                    </m:r>
                    <m:r>
                      <a:rPr lang="fr-FR" sz="1800" i="1" dirty="0">
                        <a:solidFill>
                          <a:srgbClr val="000000"/>
                        </a:solidFill>
                        <a:effectLst/>
                        <a:latin typeface="Cambria Math" panose="02040503050406030204" pitchFamily="18" charset="0"/>
                        <a:ea typeface="DejaVu Sans" panose="020B0603030804020204" pitchFamily="34" charset="0"/>
                      </a:rPr>
                      <m:t> × </m:t>
                    </m:r>
                    <m:r>
                      <a:rPr lang="fr-FR" sz="1800" i="1" dirty="0">
                        <a:solidFill>
                          <a:srgbClr val="000000"/>
                        </a:solidFill>
                        <a:effectLst/>
                        <a:latin typeface="Cambria Math" panose="02040503050406030204" pitchFamily="18" charset="0"/>
                        <a:ea typeface="DejaVu Sans" panose="020B0603030804020204" pitchFamily="34" charset="0"/>
                      </a:rPr>
                      <m:t>𝐷</m:t>
                    </m:r>
                    <m:r>
                      <a:rPr lang="fr-FR" sz="1800" i="1" dirty="0">
                        <a:solidFill>
                          <a:srgbClr val="000000"/>
                        </a:solidFill>
                        <a:effectLst/>
                        <a:latin typeface="Cambria Math" panose="02040503050406030204" pitchFamily="18" charset="0"/>
                        <a:ea typeface="DejaVu Sans" panose="020B0603030804020204" pitchFamily="34" charset="0"/>
                      </a:rPr>
                      <m:t> (</m:t>
                    </m:r>
                    <m:r>
                      <a:rPr lang="fr-FR" i="1" dirty="0" smtClean="0">
                        <a:solidFill>
                          <a:srgbClr val="000000"/>
                        </a:solidFill>
                        <a:latin typeface="Cambria Math" panose="02040503050406030204" pitchFamily="18" charset="0"/>
                        <a:ea typeface="DejaVu Sans" panose="020B0603030804020204" pitchFamily="34" charset="0"/>
                      </a:rPr>
                      <m:t>𝑀</m:t>
                    </m:r>
                    <m:r>
                      <a:rPr lang="fr-FR" i="1" baseline="30000" dirty="0">
                        <a:solidFill>
                          <a:srgbClr val="000000"/>
                        </a:solidFill>
                        <a:latin typeface="Cambria Math" panose="02040503050406030204" pitchFamily="18" charset="0"/>
                        <a:ea typeface="DejaVu Sans" panose="020B0603030804020204" pitchFamily="34" charset="0"/>
                      </a:rPr>
                      <m:t>𝑡</m:t>
                    </m:r>
                    <m:r>
                      <a:rPr lang="fr-FR" sz="1800" i="1" dirty="0" smtClean="0">
                        <a:solidFill>
                          <a:srgbClr val="000000"/>
                        </a:solidFill>
                        <a:effectLst/>
                        <a:latin typeface="Cambria Math" panose="02040503050406030204" pitchFamily="18" charset="0"/>
                        <a:ea typeface="DejaVu Sans" panose="020B0603030804020204" pitchFamily="34" charset="0"/>
                      </a:rPr>
                      <m:t> </m:t>
                    </m:r>
                    <m:r>
                      <a:rPr lang="fr-FR" sz="1800" i="1" dirty="0">
                        <a:solidFill>
                          <a:srgbClr val="000000"/>
                        </a:solidFill>
                        <a:effectLst/>
                        <a:latin typeface="Cambria Math" panose="02040503050406030204" pitchFamily="18" charset="0"/>
                        <a:ea typeface="DejaVu Sans" panose="020B0603030804020204" pitchFamily="34" charset="0"/>
                      </a:rPr>
                      <m:t>𝑐h𝑎𝑟𝑛𝑖</m:t>
                    </m:r>
                    <m:r>
                      <a:rPr lang="fr-FR" sz="1800" i="1" dirty="0">
                        <a:solidFill>
                          <a:srgbClr val="000000"/>
                        </a:solidFill>
                        <a:effectLst/>
                        <a:latin typeface="Cambria Math" panose="02040503050406030204" pitchFamily="18" charset="0"/>
                        <a:ea typeface="DejaVu Sans" panose="020B0603030804020204" pitchFamily="34" charset="0"/>
                      </a:rPr>
                      <m:t>è</m:t>
                    </m:r>
                    <m:r>
                      <a:rPr lang="fr-FR" sz="1800" i="1" dirty="0">
                        <a:solidFill>
                          <a:srgbClr val="000000"/>
                        </a:solidFill>
                        <a:effectLst/>
                        <a:latin typeface="Cambria Math" panose="02040503050406030204" pitchFamily="18" charset="0"/>
                        <a:ea typeface="DejaVu Sans" panose="020B0603030804020204" pitchFamily="34" charset="0"/>
                      </a:rPr>
                      <m:t>𝑟𝑒</m:t>
                    </m:r>
                    <m:r>
                      <a:rPr lang="fr-FR" sz="1800" i="1" dirty="0">
                        <a:solidFill>
                          <a:srgbClr val="000000"/>
                        </a:solidFill>
                        <a:effectLst/>
                        <a:latin typeface="Cambria Math" panose="02040503050406030204" pitchFamily="18" charset="0"/>
                        <a:ea typeface="DejaVu Sans" panose="020B0603030804020204" pitchFamily="34" charset="0"/>
                      </a:rPr>
                      <m:t>)</m:t>
                    </m:r>
                  </m:oMath>
                </a14:m>
                <a:r>
                  <a:rPr lang="fr-FR" sz="1800" dirty="0">
                    <a:solidFill>
                      <a:srgbClr val="000000"/>
                    </a:solidFill>
                    <a:effectLst/>
                    <a:ea typeface="DejaVu Sans" panose="020B0603030804020204" pitchFamily="34" charset="0"/>
                  </a:rPr>
                  <a:t> </a:t>
                </a:r>
              </a:p>
              <a:p>
                <a:pPr indent="-838200" algn="just">
                  <a:spcBef>
                    <a:spcPts val="300"/>
                  </a:spcBef>
                </a:pPr>
                <a:r>
                  <a:rPr lang="fr-FR" sz="1800" dirty="0">
                    <a:solidFill>
                      <a:srgbClr val="000000"/>
                    </a:solidFill>
                    <a:effectLst/>
                    <a:ea typeface="DejaVu Sans" panose="020B0603030804020204" pitchFamily="34" charset="0"/>
                  </a:rPr>
                  <a:t>puisque l’effort pilote = 0</a:t>
                </a:r>
                <a:endParaRPr lang="fr-FR" dirty="0"/>
              </a:p>
            </p:txBody>
          </p:sp>
        </mc:Choice>
        <mc:Fallback xmlns="">
          <p:sp>
            <p:nvSpPr>
              <p:cNvPr id="10" name="ZoneTexte 9">
                <a:extLst>
                  <a:ext uri="{FF2B5EF4-FFF2-40B4-BE49-F238E27FC236}">
                    <a16:creationId xmlns:a16="http://schemas.microsoft.com/office/drawing/2014/main" id="{0B566A72-A63C-2024-1AE9-C97C0D81889E}"/>
                  </a:ext>
                </a:extLst>
              </p:cNvPr>
              <p:cNvSpPr txBox="1">
                <a:spLocks noRot="1" noChangeAspect="1" noMove="1" noResize="1" noEditPoints="1" noAdjustHandles="1" noChangeArrowheads="1" noChangeShapeType="1" noTextEdit="1"/>
              </p:cNvSpPr>
              <p:nvPr/>
            </p:nvSpPr>
            <p:spPr>
              <a:xfrm>
                <a:off x="705767" y="4889462"/>
                <a:ext cx="10861943" cy="1554272"/>
              </a:xfrm>
              <a:prstGeom prst="rect">
                <a:avLst/>
              </a:prstGeom>
              <a:blipFill>
                <a:blip r:embed="rId3"/>
                <a:stretch>
                  <a:fillRect l="-448" t="-1556" r="-392" b="-5058"/>
                </a:stretch>
              </a:blipFill>
            </p:spPr>
            <p:txBody>
              <a:bodyPr/>
              <a:lstStyle/>
              <a:p>
                <a:r>
                  <a:rPr lang="fr-FR">
                    <a:noFill/>
                  </a:rPr>
                  <a:t> </a:t>
                </a:r>
              </a:p>
            </p:txBody>
          </p:sp>
        </mc:Fallback>
      </mc:AlternateContent>
      <p:pic>
        <p:nvPicPr>
          <p:cNvPr id="9" name="Espace réservé du contenu 6">
            <a:extLst>
              <a:ext uri="{FF2B5EF4-FFF2-40B4-BE49-F238E27FC236}">
                <a16:creationId xmlns:a16="http://schemas.microsoft.com/office/drawing/2014/main" id="{9396ECFD-FF81-CBB1-FB7F-CA4C3375A9F5}"/>
              </a:ext>
            </a:extLst>
          </p:cNvPr>
          <p:cNvPicPr>
            <a:picLocks noChangeAspect="1"/>
          </p:cNvPicPr>
          <p:nvPr/>
        </p:nvPicPr>
        <p:blipFill>
          <a:blip r:embed="rId4"/>
          <a:stretch>
            <a:fillRect/>
          </a:stretch>
        </p:blipFill>
        <p:spPr>
          <a:xfrm>
            <a:off x="398899" y="1574088"/>
            <a:ext cx="5658999" cy="229262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0885052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B83C305B-145A-8DDC-C328-C6D23DA28C90}"/>
              </a:ext>
            </a:extLst>
          </p:cNvPr>
          <p:cNvPicPr>
            <a:picLocks noGrp="1" noChangeAspect="1"/>
          </p:cNvPicPr>
          <p:nvPr>
            <p:ph idx="1"/>
          </p:nvPr>
        </p:nvPicPr>
        <p:blipFill>
          <a:blip r:embed="rId2"/>
          <a:stretch>
            <a:fillRect/>
          </a:stretch>
        </p:blipFill>
        <p:spPr>
          <a:xfrm>
            <a:off x="3547419" y="1311435"/>
            <a:ext cx="5955208" cy="2860886"/>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604DC8A3-5554-77B3-06E7-E6AF4E67CA5C}"/>
              </a:ext>
            </a:extLst>
          </p:cNvPr>
          <p:cNvSpPr txBox="1"/>
          <p:nvPr/>
        </p:nvSpPr>
        <p:spPr>
          <a:xfrm>
            <a:off x="575619" y="4807901"/>
            <a:ext cx="11014126"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Ce dispositif reprend les mêmes éléments que le compensateur mixte, la particularité réside dans le fait que la fixation de la bielle sur le tab passe de l’extrados à l’intrados. Le résultat est que le braquage du tab est opposé à celui du tab automatique =&gt; </a:t>
            </a:r>
            <a:r>
              <a:rPr lang="fr-FR" sz="1800" dirty="0" err="1">
                <a:solidFill>
                  <a:srgbClr val="000000"/>
                </a:solidFill>
                <a:effectLst/>
                <a:ea typeface="DejaVu Sans" panose="020B0603030804020204" pitchFamily="34" charset="0"/>
              </a:rPr>
              <a:t>anti-tab</a:t>
            </a:r>
            <a:endParaRPr lang="fr-FR" dirty="0"/>
          </a:p>
        </p:txBody>
      </p:sp>
      <p:sp>
        <p:nvSpPr>
          <p:cNvPr id="8" name="ZoneTexte 7">
            <a:extLst>
              <a:ext uri="{FF2B5EF4-FFF2-40B4-BE49-F238E27FC236}">
                <a16:creationId xmlns:a16="http://schemas.microsoft.com/office/drawing/2014/main" id="{787A0F47-8480-BFE8-CB7D-7E65B6183AC7}"/>
              </a:ext>
            </a:extLst>
          </p:cNvPr>
          <p:cNvSpPr txBox="1"/>
          <p:nvPr/>
        </p:nvSpPr>
        <p:spPr>
          <a:xfrm>
            <a:off x="4084503" y="242447"/>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10" name="ZoneTexte 9">
            <a:extLst>
              <a:ext uri="{FF2B5EF4-FFF2-40B4-BE49-F238E27FC236}">
                <a16:creationId xmlns:a16="http://schemas.microsoft.com/office/drawing/2014/main" id="{A961E61E-6A12-43EC-190F-62C6F3CD9635}"/>
              </a:ext>
            </a:extLst>
          </p:cNvPr>
          <p:cNvSpPr txBox="1"/>
          <p:nvPr/>
        </p:nvSpPr>
        <p:spPr>
          <a:xfrm>
            <a:off x="4926835" y="529513"/>
            <a:ext cx="2338330" cy="369332"/>
          </a:xfrm>
          <a:prstGeom prst="rect">
            <a:avLst/>
          </a:prstGeom>
          <a:noFill/>
        </p:spPr>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Dispositif </a:t>
            </a:r>
            <a:r>
              <a:rPr lang="fr-FR" sz="1800" dirty="0" err="1">
                <a:solidFill>
                  <a:srgbClr val="000000"/>
                </a:solidFill>
                <a:effectLst/>
                <a:latin typeface="DejaVu Sans" panose="020B0603030804020204" pitchFamily="34" charset="0"/>
                <a:ea typeface="DejaVu Sans" panose="020B0603030804020204" pitchFamily="34" charset="0"/>
              </a:rPr>
              <a:t>anti-tab</a:t>
            </a:r>
            <a:endParaRPr lang="fr-FR" dirty="0"/>
          </a:p>
        </p:txBody>
      </p:sp>
    </p:spTree>
    <p:extLst>
      <p:ext uri="{BB962C8B-B14F-4D97-AF65-F5344CB8AC3E}">
        <p14:creationId xmlns:p14="http://schemas.microsoft.com/office/powerpoint/2010/main" val="1550462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0D4F771-7F3B-63D0-9912-22544CB47345}"/>
              </a:ext>
            </a:extLst>
          </p:cNvPr>
          <p:cNvPicPr>
            <a:picLocks noGrp="1" noChangeAspect="1"/>
          </p:cNvPicPr>
          <p:nvPr>
            <p:ph idx="1"/>
          </p:nvPr>
        </p:nvPicPr>
        <p:blipFill rotWithShape="1">
          <a:blip r:embed="rId2"/>
          <a:srcRect r="7500" b="28898"/>
          <a:stretch/>
        </p:blipFill>
        <p:spPr>
          <a:xfrm>
            <a:off x="1854447" y="2304494"/>
            <a:ext cx="8483106" cy="2324559"/>
          </a:xfrm>
        </p:spPr>
      </p:pic>
      <p:sp>
        <p:nvSpPr>
          <p:cNvPr id="7" name="ZoneTexte 6">
            <a:extLst>
              <a:ext uri="{FF2B5EF4-FFF2-40B4-BE49-F238E27FC236}">
                <a16:creationId xmlns:a16="http://schemas.microsoft.com/office/drawing/2014/main" id="{BBDBB117-5D28-5E5B-08F4-9C2950DF1FE6}"/>
              </a:ext>
            </a:extLst>
          </p:cNvPr>
          <p:cNvSpPr txBox="1"/>
          <p:nvPr/>
        </p:nvSpPr>
        <p:spPr>
          <a:xfrm>
            <a:off x="1032830" y="4971946"/>
            <a:ext cx="10515599"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Si le pilote agit sur la commande, la gouverne se braque en entraînant le tab dans le même sens, le point A reste fixe, la commande de trim n’étant pas sollicitée</a:t>
            </a:r>
          </a:p>
        </p:txBody>
      </p:sp>
      <p:sp>
        <p:nvSpPr>
          <p:cNvPr id="9" name="ZoneTexte 8">
            <a:extLst>
              <a:ext uri="{FF2B5EF4-FFF2-40B4-BE49-F238E27FC236}">
                <a16:creationId xmlns:a16="http://schemas.microsoft.com/office/drawing/2014/main" id="{A9C3297C-F597-3D36-9342-4A4EB75C6B22}"/>
              </a:ext>
            </a:extLst>
          </p:cNvPr>
          <p:cNvSpPr txBox="1"/>
          <p:nvPr/>
        </p:nvSpPr>
        <p:spPr>
          <a:xfrm>
            <a:off x="4624330" y="1055057"/>
            <a:ext cx="2657819" cy="369332"/>
          </a:xfrm>
          <a:prstGeom prst="rect">
            <a:avLst/>
          </a:prstGeom>
          <a:noFill/>
        </p:spPr>
        <p:txBody>
          <a:bodyPr wrap="square">
            <a:spAutoFit/>
          </a:bodyPr>
          <a:lstStyle/>
          <a:p>
            <a:pPr algn="ctr">
              <a:spcBef>
                <a:spcPts val="3300"/>
              </a:spcBef>
              <a:spcAft>
                <a:spcPts val="1280"/>
              </a:spcAft>
            </a:pPr>
            <a:r>
              <a:rPr lang="fr-FR" sz="1800" b="1" dirty="0">
                <a:effectLst/>
                <a:ea typeface="Times New Roman" panose="02020603050405020304" pitchFamily="18" charset="0"/>
              </a:rPr>
              <a:t>Fonction double volet</a:t>
            </a:r>
          </a:p>
        </p:txBody>
      </p:sp>
      <p:sp>
        <p:nvSpPr>
          <p:cNvPr id="10" name="ZoneTexte 9">
            <a:extLst>
              <a:ext uri="{FF2B5EF4-FFF2-40B4-BE49-F238E27FC236}">
                <a16:creationId xmlns:a16="http://schemas.microsoft.com/office/drawing/2014/main" id="{6196651D-8AB1-69F4-07E8-715F8C8217C8}"/>
              </a:ext>
            </a:extLst>
          </p:cNvPr>
          <p:cNvSpPr txBox="1"/>
          <p:nvPr/>
        </p:nvSpPr>
        <p:spPr>
          <a:xfrm>
            <a:off x="4084503" y="242447"/>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11" name="ZoneTexte 10">
            <a:extLst>
              <a:ext uri="{FF2B5EF4-FFF2-40B4-BE49-F238E27FC236}">
                <a16:creationId xmlns:a16="http://schemas.microsoft.com/office/drawing/2014/main" id="{A7B8BB9B-86A6-DB72-6C17-EA512CC24F80}"/>
              </a:ext>
            </a:extLst>
          </p:cNvPr>
          <p:cNvSpPr txBox="1"/>
          <p:nvPr/>
        </p:nvSpPr>
        <p:spPr>
          <a:xfrm>
            <a:off x="4926835" y="529513"/>
            <a:ext cx="2338330" cy="369332"/>
          </a:xfrm>
          <a:prstGeom prst="rect">
            <a:avLst/>
          </a:prstGeom>
          <a:noFill/>
        </p:spPr>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Dispositif </a:t>
            </a:r>
            <a:r>
              <a:rPr lang="fr-FR" sz="1800" dirty="0" err="1">
                <a:solidFill>
                  <a:srgbClr val="000000"/>
                </a:solidFill>
                <a:effectLst/>
                <a:latin typeface="DejaVu Sans" panose="020B0603030804020204" pitchFamily="34" charset="0"/>
                <a:ea typeface="DejaVu Sans" panose="020B0603030804020204" pitchFamily="34" charset="0"/>
              </a:rPr>
              <a:t>anti-tab</a:t>
            </a:r>
            <a:endParaRPr lang="fr-FR" dirty="0"/>
          </a:p>
        </p:txBody>
      </p:sp>
    </p:spTree>
    <p:extLst>
      <p:ext uri="{BB962C8B-B14F-4D97-AF65-F5344CB8AC3E}">
        <p14:creationId xmlns:p14="http://schemas.microsoft.com/office/powerpoint/2010/main" val="1235780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1A9641A-7C97-F968-6494-A8A713C5B29D}"/>
              </a:ext>
            </a:extLst>
          </p:cNvPr>
          <p:cNvPicPr>
            <a:picLocks noGrp="1" noChangeAspect="1"/>
          </p:cNvPicPr>
          <p:nvPr>
            <p:ph idx="1"/>
          </p:nvPr>
        </p:nvPicPr>
        <p:blipFill>
          <a:blip r:embed="rId2"/>
          <a:stretch>
            <a:fillRect/>
          </a:stretch>
        </p:blipFill>
        <p:spPr>
          <a:xfrm>
            <a:off x="2178219" y="1545247"/>
            <a:ext cx="7835560" cy="2685619"/>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CB78471F-F03C-8F9B-D6B9-17993EB3674F}"/>
              </a:ext>
            </a:extLst>
          </p:cNvPr>
          <p:cNvSpPr txBox="1"/>
          <p:nvPr/>
        </p:nvSpPr>
        <p:spPr>
          <a:xfrm>
            <a:off x="4084503" y="242447"/>
            <a:ext cx="4361619" cy="287066"/>
          </a:xfrm>
          <a:prstGeom prst="rect">
            <a:avLst/>
          </a:prstGeom>
          <a:noFill/>
        </p:spPr>
        <p:txBody>
          <a:bodyPr wrap="square">
            <a:spAutoFit/>
          </a:bodyPr>
          <a:lstStyle/>
          <a:p>
            <a:pPr lvl="0" algn="just">
              <a:lnSpc>
                <a:spcPts val="1400"/>
              </a:lnSpc>
              <a:spcAft>
                <a:spcPts val="2865"/>
              </a:spcAft>
              <a:buClr>
                <a:srgbClr val="000000"/>
              </a:buClr>
              <a:buSzPts val="1400"/>
              <a:tabLst>
                <a:tab pos="666115" algn="l"/>
              </a:tabLst>
            </a:pPr>
            <a:r>
              <a:rPr lang="fr-FR" sz="20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SYSTEMES DE COMPENSATION</a:t>
            </a:r>
          </a:p>
        </p:txBody>
      </p:sp>
      <p:sp>
        <p:nvSpPr>
          <p:cNvPr id="7" name="ZoneTexte 6">
            <a:extLst>
              <a:ext uri="{FF2B5EF4-FFF2-40B4-BE49-F238E27FC236}">
                <a16:creationId xmlns:a16="http://schemas.microsoft.com/office/drawing/2014/main" id="{86F7FE54-BC7D-C575-C0F5-B12D592D715D}"/>
              </a:ext>
            </a:extLst>
          </p:cNvPr>
          <p:cNvSpPr txBox="1"/>
          <p:nvPr/>
        </p:nvSpPr>
        <p:spPr>
          <a:xfrm>
            <a:off x="4926835" y="529513"/>
            <a:ext cx="2338330" cy="369332"/>
          </a:xfrm>
          <a:prstGeom prst="rect">
            <a:avLst/>
          </a:prstGeom>
          <a:noFill/>
        </p:spPr>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Dispositif </a:t>
            </a:r>
            <a:r>
              <a:rPr lang="fr-FR" sz="1800" dirty="0" err="1">
                <a:solidFill>
                  <a:srgbClr val="000000"/>
                </a:solidFill>
                <a:effectLst/>
                <a:latin typeface="DejaVu Sans" panose="020B0603030804020204" pitchFamily="34" charset="0"/>
                <a:ea typeface="DejaVu Sans" panose="020B0603030804020204" pitchFamily="34" charset="0"/>
              </a:rPr>
              <a:t>anti-tab</a:t>
            </a:r>
            <a:endParaRPr lang="fr-FR" dirty="0"/>
          </a:p>
        </p:txBody>
      </p:sp>
      <p:sp>
        <p:nvSpPr>
          <p:cNvPr id="9" name="ZoneTexte 8">
            <a:extLst>
              <a:ext uri="{FF2B5EF4-FFF2-40B4-BE49-F238E27FC236}">
                <a16:creationId xmlns:a16="http://schemas.microsoft.com/office/drawing/2014/main" id="{F5CE9934-FBAB-8E64-4046-9F1F792C3959}"/>
              </a:ext>
            </a:extLst>
          </p:cNvPr>
          <p:cNvSpPr txBox="1"/>
          <p:nvPr/>
        </p:nvSpPr>
        <p:spPr>
          <a:xfrm>
            <a:off x="779442" y="4755683"/>
            <a:ext cx="11030639" cy="123880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300"/>
              </a:spcBef>
              <a:spcAft>
                <a:spcPts val="0"/>
              </a:spcAft>
            </a:pPr>
            <a:r>
              <a:rPr lang="fr-FR" sz="1800" dirty="0">
                <a:effectLst/>
                <a:ea typeface="Times New Roman" panose="02020603050405020304" pitchFamily="18" charset="0"/>
              </a:rPr>
              <a:t>Si le pilote agit sur la commande de trim, le boîtier de trim pivote, le point A se déplace ce qui provoque le braquage du tab qui agit en tab commandé (ou servo-tab), et a pour effet de braquer aérodynamiquement la gouverne en sens inverse.</a:t>
            </a:r>
          </a:p>
          <a:p>
            <a:pPr algn="just">
              <a:spcBef>
                <a:spcPts val="300"/>
              </a:spcBef>
              <a:spcAft>
                <a:spcPts val="0"/>
              </a:spcAft>
            </a:pPr>
            <a:r>
              <a:rPr lang="fr-FR" sz="1800" dirty="0">
                <a:solidFill>
                  <a:srgbClr val="000000"/>
                </a:solidFill>
                <a:effectLst/>
                <a:ea typeface="DejaVu Sans" panose="020B0603030804020204" pitchFamily="34" charset="0"/>
              </a:rPr>
              <a:t>Nota : Ces dispositifs sont surtout utilisés dans l’aviation d’affaire ou légère (GTP et GMP)</a:t>
            </a:r>
            <a:endParaRPr lang="fr-FR" sz="1800" dirty="0">
              <a:effectLst/>
              <a:ea typeface="Times New Roman" panose="02020603050405020304" pitchFamily="18" charset="0"/>
            </a:endParaRPr>
          </a:p>
        </p:txBody>
      </p:sp>
      <p:sp>
        <p:nvSpPr>
          <p:cNvPr id="11" name="ZoneTexte 10">
            <a:extLst>
              <a:ext uri="{FF2B5EF4-FFF2-40B4-BE49-F238E27FC236}">
                <a16:creationId xmlns:a16="http://schemas.microsoft.com/office/drawing/2014/main" id="{B19478A7-447D-E2E9-0689-7591ACD0CAED}"/>
              </a:ext>
            </a:extLst>
          </p:cNvPr>
          <p:cNvSpPr txBox="1"/>
          <p:nvPr/>
        </p:nvSpPr>
        <p:spPr>
          <a:xfrm>
            <a:off x="4161162" y="898845"/>
            <a:ext cx="3869675" cy="369332"/>
          </a:xfrm>
          <a:prstGeom prst="rect">
            <a:avLst/>
          </a:prstGeom>
          <a:noFill/>
        </p:spPr>
        <p:txBody>
          <a:bodyPr wrap="square">
            <a:spAutoFit/>
          </a:bodyPr>
          <a:lstStyle/>
          <a:p>
            <a:pPr marL="304800" algn="just">
              <a:spcBef>
                <a:spcPts val="3300"/>
              </a:spcBef>
              <a:spcAft>
                <a:spcPts val="1500"/>
              </a:spcAft>
            </a:pPr>
            <a:r>
              <a:rPr lang="fr-FR" sz="1800" b="1" dirty="0">
                <a:effectLst/>
                <a:ea typeface="Times New Roman" panose="02020603050405020304" pitchFamily="18" charset="0"/>
              </a:rPr>
              <a:t>Fonction compensateur de régime</a:t>
            </a:r>
          </a:p>
        </p:txBody>
      </p:sp>
    </p:spTree>
    <p:extLst>
      <p:ext uri="{BB962C8B-B14F-4D97-AF65-F5344CB8AC3E}">
        <p14:creationId xmlns:p14="http://schemas.microsoft.com/office/powerpoint/2010/main" val="63499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1DDF02-F14C-3617-E877-6AFB17554595}"/>
              </a:ext>
            </a:extLst>
          </p:cNvPr>
          <p:cNvSpPr>
            <a:spLocks noGrp="1"/>
          </p:cNvSpPr>
          <p:nvPr>
            <p:ph type="title"/>
          </p:nvPr>
        </p:nvSpPr>
        <p:spPr>
          <a:xfrm>
            <a:off x="4405366" y="557057"/>
            <a:ext cx="2984653" cy="500866"/>
          </a:xfrm>
        </p:spPr>
        <p:style>
          <a:lnRef idx="2">
            <a:schemeClr val="accent2"/>
          </a:lnRef>
          <a:fillRef idx="1">
            <a:schemeClr val="lt1"/>
          </a:fillRef>
          <a:effectRef idx="0">
            <a:schemeClr val="accent2"/>
          </a:effectRef>
          <a:fontRef idx="minor">
            <a:schemeClr val="dk1"/>
          </a:fontRef>
        </p:style>
        <p:txBody>
          <a:bodyPr/>
          <a:lstStyle/>
          <a:p>
            <a:pPr algn="ctr"/>
            <a:r>
              <a:rPr lang="fr-FR" sz="1800" b="0" i="0" u="none" strike="noStrike" baseline="0" dirty="0">
                <a:solidFill>
                  <a:srgbClr val="000000"/>
                </a:solidFill>
              </a:rPr>
              <a:t>Les empennages classiques </a:t>
            </a:r>
            <a:endParaRPr lang="fr-FR" dirty="0"/>
          </a:p>
        </p:txBody>
      </p:sp>
      <p:pic>
        <p:nvPicPr>
          <p:cNvPr id="5" name="Espace réservé du contenu 4">
            <a:extLst>
              <a:ext uri="{FF2B5EF4-FFF2-40B4-BE49-F238E27FC236}">
                <a16:creationId xmlns:a16="http://schemas.microsoft.com/office/drawing/2014/main" id="{FBC1B55D-96B4-1386-C235-8473CC6126C2}"/>
              </a:ext>
            </a:extLst>
          </p:cNvPr>
          <p:cNvPicPr>
            <a:picLocks noGrp="1" noChangeAspect="1"/>
          </p:cNvPicPr>
          <p:nvPr>
            <p:ph idx="1"/>
          </p:nvPr>
        </p:nvPicPr>
        <p:blipFill rotWithShape="1">
          <a:blip r:embed="rId2"/>
          <a:srcRect r="5172"/>
          <a:stretch/>
        </p:blipFill>
        <p:spPr>
          <a:xfrm>
            <a:off x="7760945" y="2434095"/>
            <a:ext cx="4173837" cy="2696705"/>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714A31F-BEA8-934E-F8DD-6C0808FA9BDA}"/>
              </a:ext>
            </a:extLst>
          </p:cNvPr>
          <p:cNvSpPr txBox="1"/>
          <p:nvPr/>
        </p:nvSpPr>
        <p:spPr>
          <a:xfrm>
            <a:off x="257218" y="1721093"/>
            <a:ext cx="7355437" cy="42043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fr-FR" b="0" i="0" u="none" strike="noStrike" baseline="0" dirty="0">
                <a:solidFill>
                  <a:srgbClr val="000000"/>
                </a:solidFill>
              </a:rPr>
              <a:t>Composé </a:t>
            </a:r>
          </a:p>
          <a:p>
            <a:pPr marL="342900" indent="-342900">
              <a:lnSpc>
                <a:spcPct val="150000"/>
              </a:lnSpc>
              <a:buFont typeface="Arial" panose="020B0604020202020204" pitchFamily="34" charset="0"/>
              <a:buChar char="•"/>
            </a:pPr>
            <a:r>
              <a:rPr lang="fr-FR" b="0" i="0" u="none" strike="noStrike" baseline="0" dirty="0">
                <a:solidFill>
                  <a:srgbClr val="000000"/>
                </a:solidFill>
              </a:rPr>
              <a:t>d’une dérive verticale </a:t>
            </a:r>
          </a:p>
          <a:p>
            <a:pPr marL="342900" indent="-342900">
              <a:lnSpc>
                <a:spcPct val="150000"/>
              </a:lnSpc>
              <a:buFont typeface="Arial" panose="020B0604020202020204" pitchFamily="34" charset="0"/>
              <a:buChar char="•"/>
            </a:pPr>
            <a:r>
              <a:rPr lang="fr-FR" b="0" i="0" u="none" strike="noStrike" baseline="0" dirty="0">
                <a:solidFill>
                  <a:srgbClr val="000000"/>
                </a:solidFill>
              </a:rPr>
              <a:t>d’un empennage horizontal implanté dans l’extrémité arrière du fuselage. </a:t>
            </a:r>
          </a:p>
          <a:p>
            <a:pPr>
              <a:lnSpc>
                <a:spcPct val="150000"/>
              </a:lnSpc>
            </a:pPr>
            <a:r>
              <a:rPr lang="fr-FR" b="0" i="0" u="none" strike="noStrike" baseline="0" dirty="0">
                <a:solidFill>
                  <a:srgbClr val="000000"/>
                </a:solidFill>
              </a:rPr>
              <a:t>L’empennage vertical est composé </a:t>
            </a:r>
          </a:p>
          <a:p>
            <a:pPr marL="342900" indent="-342900">
              <a:lnSpc>
                <a:spcPct val="150000"/>
              </a:lnSpc>
              <a:buFont typeface="Arial" panose="020B0604020202020204" pitchFamily="34" charset="0"/>
              <a:buChar char="•"/>
            </a:pPr>
            <a:r>
              <a:rPr lang="fr-FR" b="0" i="0" u="none" strike="noStrike" baseline="0" dirty="0">
                <a:solidFill>
                  <a:srgbClr val="000000"/>
                </a:solidFill>
              </a:rPr>
              <a:t>d’une partie fixe </a:t>
            </a:r>
          </a:p>
          <a:p>
            <a:pPr marL="342900" indent="-342900">
              <a:lnSpc>
                <a:spcPct val="150000"/>
              </a:lnSpc>
              <a:buFont typeface="Arial" panose="020B0604020202020204" pitchFamily="34" charset="0"/>
              <a:buChar char="•"/>
            </a:pPr>
            <a:r>
              <a:rPr lang="fr-FR" b="0" i="0" u="none" strike="noStrike" baseline="0" dirty="0">
                <a:solidFill>
                  <a:srgbClr val="000000"/>
                </a:solidFill>
              </a:rPr>
              <a:t>d’une ou deux gouvernes mobiles. </a:t>
            </a:r>
          </a:p>
          <a:p>
            <a:pPr>
              <a:lnSpc>
                <a:spcPct val="150000"/>
              </a:lnSpc>
            </a:pPr>
            <a:r>
              <a:rPr lang="fr-FR" b="0" i="0" u="none" strike="noStrike" baseline="0" dirty="0">
                <a:solidFill>
                  <a:srgbClr val="000000"/>
                </a:solidFill>
              </a:rPr>
              <a:t>Sur l’empennage horizontal:</a:t>
            </a:r>
          </a:p>
          <a:p>
            <a:pPr marL="342900" indent="-342900">
              <a:lnSpc>
                <a:spcPct val="150000"/>
              </a:lnSpc>
              <a:buFont typeface="Arial" panose="020B0604020202020204" pitchFamily="34" charset="0"/>
              <a:buChar char="•"/>
            </a:pPr>
            <a:r>
              <a:rPr lang="fr-FR" b="0" i="0" u="none" strike="noStrike" baseline="0" dirty="0">
                <a:solidFill>
                  <a:srgbClr val="000000"/>
                </a:solidFill>
              </a:rPr>
              <a:t>la partie « fixe » peut être réglable</a:t>
            </a:r>
          </a:p>
          <a:p>
            <a:pPr marL="342900" indent="-342900">
              <a:lnSpc>
                <a:spcPct val="150000"/>
              </a:lnSpc>
              <a:buFont typeface="Arial" panose="020B0604020202020204" pitchFamily="34" charset="0"/>
              <a:buChar char="•"/>
            </a:pPr>
            <a:r>
              <a:rPr lang="fr-FR" b="0" i="0" u="none" strike="noStrike" baseline="0" dirty="0">
                <a:solidFill>
                  <a:srgbClr val="000000"/>
                </a:solidFill>
              </a:rPr>
              <a:t>l’évolution est assurée par les gouvernes. </a:t>
            </a:r>
          </a:p>
          <a:p>
            <a:pPr>
              <a:lnSpc>
                <a:spcPct val="150000"/>
              </a:lnSpc>
            </a:pPr>
            <a:endParaRPr lang="fr-FR" b="0" i="0" u="none" strike="noStrike" baseline="0" dirty="0">
              <a:solidFill>
                <a:srgbClr val="000000"/>
              </a:solidFill>
            </a:endParaRPr>
          </a:p>
        </p:txBody>
      </p:sp>
      <p:sp>
        <p:nvSpPr>
          <p:cNvPr id="9" name="ZoneTexte 8">
            <a:extLst>
              <a:ext uri="{FF2B5EF4-FFF2-40B4-BE49-F238E27FC236}">
                <a16:creationId xmlns:a16="http://schemas.microsoft.com/office/drawing/2014/main" id="{BBC38EF3-95C3-C79A-80D9-F2CA1CEB052C}"/>
              </a:ext>
            </a:extLst>
          </p:cNvPr>
          <p:cNvSpPr txBox="1"/>
          <p:nvPr/>
        </p:nvSpPr>
        <p:spPr>
          <a:xfrm>
            <a:off x="8702409" y="5286834"/>
            <a:ext cx="2621417" cy="369332"/>
          </a:xfrm>
          <a:prstGeom prst="rect">
            <a:avLst/>
          </a:prstGeom>
          <a:noFill/>
        </p:spPr>
        <p:txBody>
          <a:bodyPr wrap="square">
            <a:spAutoFit/>
          </a:bodyPr>
          <a:lstStyle/>
          <a:p>
            <a:pPr algn="ctr"/>
            <a:r>
              <a:rPr lang="fr-FR" sz="1800" b="0" i="1" u="none" strike="noStrike" baseline="0" dirty="0">
                <a:solidFill>
                  <a:srgbClr val="44536A"/>
                </a:solidFill>
                <a:latin typeface="Times New Roman" panose="02020603050405020304" pitchFamily="18" charset="0"/>
              </a:rPr>
              <a:t>Empennage de l’A320 </a:t>
            </a:r>
            <a:endParaRPr lang="fr-FR" dirty="0"/>
          </a:p>
        </p:txBody>
      </p:sp>
      <p:sp>
        <p:nvSpPr>
          <p:cNvPr id="11" name="ZoneTexte 10">
            <a:extLst>
              <a:ext uri="{FF2B5EF4-FFF2-40B4-BE49-F238E27FC236}">
                <a16:creationId xmlns:a16="http://schemas.microsoft.com/office/drawing/2014/main" id="{F09D0444-EB84-FFF3-EE58-DB6237BAB235}"/>
              </a:ext>
            </a:extLst>
          </p:cNvPr>
          <p:cNvSpPr txBox="1"/>
          <p:nvPr/>
        </p:nvSpPr>
        <p:spPr>
          <a:xfrm>
            <a:off x="2848777" y="79984"/>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sp>
        <p:nvSpPr>
          <p:cNvPr id="13" name="ZoneTexte 12">
            <a:extLst>
              <a:ext uri="{FF2B5EF4-FFF2-40B4-BE49-F238E27FC236}">
                <a16:creationId xmlns:a16="http://schemas.microsoft.com/office/drawing/2014/main" id="{CD104A0B-A609-A3E0-A4C7-9B72C0CA4399}"/>
              </a:ext>
            </a:extLst>
          </p:cNvPr>
          <p:cNvSpPr txBox="1"/>
          <p:nvPr/>
        </p:nvSpPr>
        <p:spPr>
          <a:xfrm>
            <a:off x="3615978" y="1204842"/>
            <a:ext cx="4563427" cy="369332"/>
          </a:xfrm>
          <a:prstGeom prst="rect">
            <a:avLst/>
          </a:prstGeom>
          <a:noFill/>
        </p:spPr>
        <p:txBody>
          <a:bodyPr wrap="square">
            <a:spAutoFit/>
          </a:bodyPr>
          <a:lstStyle/>
          <a:p>
            <a:pPr algn="ctr"/>
            <a:r>
              <a:rPr lang="fr-FR" sz="1800" b="1" i="0" u="none" strike="noStrike" baseline="0" dirty="0">
                <a:solidFill>
                  <a:srgbClr val="000000"/>
                </a:solidFill>
              </a:rPr>
              <a:t>L’empennage mono dérive classique </a:t>
            </a:r>
          </a:p>
        </p:txBody>
      </p:sp>
    </p:spTree>
    <p:extLst>
      <p:ext uri="{BB962C8B-B14F-4D97-AF65-F5344CB8AC3E}">
        <p14:creationId xmlns:p14="http://schemas.microsoft.com/office/powerpoint/2010/main" val="14787823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6D3D8E9-4A90-52F7-2FFB-EA9F7A2D6BDB}"/>
              </a:ext>
            </a:extLst>
          </p:cNvPr>
          <p:cNvSpPr txBox="1"/>
          <p:nvPr/>
        </p:nvSpPr>
        <p:spPr>
          <a:xfrm>
            <a:off x="1916936" y="2338238"/>
            <a:ext cx="861519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r>
              <a:rPr lang="fr-FR" dirty="0">
                <a:effectLst/>
                <a:ea typeface="Times New Roman" panose="02020603050405020304" pitchFamily="18" charset="0"/>
              </a:rPr>
              <a:t>Sur l’axe de tangage, l’équilibre de l’avion est modifié par </a:t>
            </a:r>
          </a:p>
          <a:p>
            <a:pPr indent="-838200" algn="just">
              <a:buFont typeface="Arial" panose="020B0604020202020204" pitchFamily="34" charset="0"/>
              <a:buChar char="•"/>
            </a:pPr>
            <a:r>
              <a:rPr lang="fr-FR" dirty="0">
                <a:effectLst/>
                <a:ea typeface="Times New Roman" panose="02020603050405020304" pitchFamily="18" charset="0"/>
              </a:rPr>
              <a:t>le centrage, </a:t>
            </a:r>
          </a:p>
          <a:p>
            <a:pPr indent="-838200" algn="just">
              <a:buFont typeface="Arial" panose="020B0604020202020204" pitchFamily="34" charset="0"/>
              <a:buChar char="•"/>
            </a:pPr>
            <a:r>
              <a:rPr lang="fr-FR" dirty="0">
                <a:effectLst/>
                <a:ea typeface="Times New Roman" panose="02020603050405020304" pitchFamily="18" charset="0"/>
              </a:rPr>
              <a:t>la vitesse, le nombre de Mach </a:t>
            </a:r>
          </a:p>
          <a:p>
            <a:pPr indent="-838200" algn="just">
              <a:buFont typeface="Arial" panose="020B0604020202020204" pitchFamily="34" charset="0"/>
              <a:buChar char="•"/>
            </a:pPr>
            <a:r>
              <a:rPr lang="fr-FR" dirty="0">
                <a:effectLst/>
                <a:ea typeface="Times New Roman" panose="02020603050405020304" pitchFamily="18" charset="0"/>
              </a:rPr>
              <a:t>l’incidence à Mach élevé. </a:t>
            </a:r>
          </a:p>
          <a:p>
            <a:pPr indent="-838200" algn="just"/>
            <a:r>
              <a:rPr lang="fr-FR" dirty="0">
                <a:effectLst/>
                <a:ea typeface="Times New Roman" panose="02020603050405020304" pitchFamily="18" charset="0"/>
              </a:rPr>
              <a:t>Ces différents paramètres influents sont corrigés par des dispositifs spécifiques.</a:t>
            </a:r>
            <a:r>
              <a:rPr lang="fr-FR" b="1" u="none" strike="noStrike" spc="0" dirty="0">
                <a:effectLst/>
                <a:ea typeface="Times New Roman" panose="02020603050405020304" pitchFamily="18" charset="0"/>
                <a:cs typeface="Times New Roman" panose="02020603050405020304" pitchFamily="18" charset="0"/>
              </a:rPr>
              <a:t> </a:t>
            </a:r>
            <a:endParaRPr lang="fr-FR" dirty="0"/>
          </a:p>
        </p:txBody>
      </p:sp>
      <p:sp>
        <p:nvSpPr>
          <p:cNvPr id="7" name="ZoneTexte 6">
            <a:extLst>
              <a:ext uri="{FF2B5EF4-FFF2-40B4-BE49-F238E27FC236}">
                <a16:creationId xmlns:a16="http://schemas.microsoft.com/office/drawing/2014/main" id="{DEE834DD-37A6-86D8-120B-32585CF0E28A}"/>
              </a:ext>
            </a:extLst>
          </p:cNvPr>
          <p:cNvSpPr txBox="1"/>
          <p:nvPr/>
        </p:nvSpPr>
        <p:spPr>
          <a:xfrm>
            <a:off x="4001418" y="140332"/>
            <a:ext cx="4189164" cy="369332"/>
          </a:xfrm>
          <a:prstGeom prst="rect">
            <a:avLst/>
          </a:prstGeom>
          <a:noFill/>
        </p:spPr>
        <p:txBody>
          <a:bodyPr wrap="square">
            <a:spAutoFit/>
          </a:bodyPr>
          <a:lstStyle/>
          <a:p>
            <a:pPr lvl="0" algn="just">
              <a:spcBef>
                <a:spcPts val="6300"/>
              </a:spcBef>
              <a:spcAft>
                <a:spcPts val="975"/>
              </a:spcAft>
              <a:buClr>
                <a:srgbClr val="000000"/>
              </a:buClr>
              <a:buSzPts val="1400"/>
              <a:tabLst>
                <a:tab pos="503555" algn="l"/>
              </a:tabLst>
            </a:pPr>
            <a:r>
              <a:rPr lang="fr-FR" b="1" u="none" strike="noStrike" spc="0" dirty="0">
                <a:effectLst/>
                <a:ea typeface="Times New Roman" panose="02020603050405020304" pitchFamily="18" charset="0"/>
                <a:cs typeface="Times New Roman" panose="02020603050405020304" pitchFamily="18" charset="0"/>
              </a:rPr>
              <a:t>AUTRES DISPOSITIFS DE COMPENSATION</a:t>
            </a:r>
          </a:p>
        </p:txBody>
      </p:sp>
    </p:spTree>
    <p:extLst>
      <p:ext uri="{BB962C8B-B14F-4D97-AF65-F5344CB8AC3E}">
        <p14:creationId xmlns:p14="http://schemas.microsoft.com/office/powerpoint/2010/main" val="1463606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114348C-E64D-765C-1119-7CC877ECE6F4}"/>
              </a:ext>
            </a:extLst>
          </p:cNvPr>
          <p:cNvSpPr txBox="1"/>
          <p:nvPr/>
        </p:nvSpPr>
        <p:spPr>
          <a:xfrm>
            <a:off x="1035585" y="2139093"/>
            <a:ext cx="9320269"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5113" algn="just">
              <a:lnSpc>
                <a:spcPct val="150000"/>
              </a:lnSpc>
              <a:buFont typeface="Arial" panose="020B0604020202020204" pitchFamily="34" charset="0"/>
              <a:buChar char="•"/>
            </a:pPr>
            <a:r>
              <a:rPr lang="fr-FR" dirty="0">
                <a:effectLst/>
                <a:ea typeface="Times New Roman" panose="02020603050405020304" pitchFamily="18" charset="0"/>
              </a:rPr>
              <a:t>Il permet un contrôle du centre de gravité de l’avion par transfert de carburant des réservoirs d’ailes vers le ou les réservoirs situés dans les empennages ou, inversement.</a:t>
            </a:r>
          </a:p>
          <a:p>
            <a:pPr indent="265113">
              <a:lnSpc>
                <a:spcPct val="150000"/>
              </a:lnSpc>
              <a:buFont typeface="Arial" panose="020B0604020202020204" pitchFamily="34" charset="0"/>
              <a:buChar char="•"/>
            </a:pPr>
            <a:r>
              <a:rPr lang="fr-FR" dirty="0">
                <a:solidFill>
                  <a:srgbClr val="000000"/>
                </a:solidFill>
                <a:effectLst/>
                <a:ea typeface="DejaVu Sans" panose="020B0603030804020204" pitchFamily="34" charset="0"/>
              </a:rPr>
              <a:t>Ce dispositif complémentaire à la fonction du PHR n’est généralement utilisé qu’en croisière, </a:t>
            </a:r>
          </a:p>
          <a:p>
            <a:pPr indent="265113">
              <a:lnSpc>
                <a:spcPct val="150000"/>
              </a:lnSpc>
              <a:buFont typeface="Arial" panose="020B0604020202020204" pitchFamily="34" charset="0"/>
              <a:buChar char="•"/>
            </a:pPr>
            <a:r>
              <a:rPr lang="fr-FR" dirty="0">
                <a:solidFill>
                  <a:srgbClr val="000000"/>
                </a:solidFill>
                <a:effectLst/>
                <a:ea typeface="DejaVu Sans" panose="020B0603030804020204" pitchFamily="34" charset="0"/>
              </a:rPr>
              <a:t>permet d’optimiser la position du centre de gravité pour augmenter l’économie de carburant par diminution de la traînée avion</a:t>
            </a:r>
            <a:endParaRPr lang="fr-FR" dirty="0"/>
          </a:p>
        </p:txBody>
      </p:sp>
      <p:sp>
        <p:nvSpPr>
          <p:cNvPr id="6" name="ZoneTexte 5">
            <a:extLst>
              <a:ext uri="{FF2B5EF4-FFF2-40B4-BE49-F238E27FC236}">
                <a16:creationId xmlns:a16="http://schemas.microsoft.com/office/drawing/2014/main" id="{A254F867-24F9-C80B-3B91-470BAD96A513}"/>
              </a:ext>
            </a:extLst>
          </p:cNvPr>
          <p:cNvSpPr txBox="1"/>
          <p:nvPr/>
        </p:nvSpPr>
        <p:spPr>
          <a:xfrm>
            <a:off x="3913742" y="149685"/>
            <a:ext cx="4189164" cy="369332"/>
          </a:xfrm>
          <a:prstGeom prst="rect">
            <a:avLst/>
          </a:prstGeom>
          <a:noFill/>
        </p:spPr>
        <p:txBody>
          <a:bodyPr wrap="square">
            <a:spAutoFit/>
          </a:bodyPr>
          <a:lstStyle/>
          <a:p>
            <a:pPr lvl="0" algn="just">
              <a:spcBef>
                <a:spcPts val="6300"/>
              </a:spcBef>
              <a:spcAft>
                <a:spcPts val="975"/>
              </a:spcAft>
              <a:buClr>
                <a:srgbClr val="000000"/>
              </a:buClr>
              <a:buSzPts val="1400"/>
              <a:tabLst>
                <a:tab pos="503555" algn="l"/>
              </a:tabLst>
            </a:pPr>
            <a:r>
              <a:rPr lang="fr-FR" b="1" u="none" strike="noStrike" spc="0" dirty="0">
                <a:effectLst/>
                <a:ea typeface="Times New Roman" panose="02020603050405020304" pitchFamily="18" charset="0"/>
                <a:cs typeface="Times New Roman" panose="02020603050405020304" pitchFamily="18" charset="0"/>
              </a:rPr>
              <a:t>AUTRES DISPOSITIFS DE COMPENSATION</a:t>
            </a:r>
          </a:p>
        </p:txBody>
      </p:sp>
      <p:sp>
        <p:nvSpPr>
          <p:cNvPr id="8" name="ZoneTexte 7">
            <a:extLst>
              <a:ext uri="{FF2B5EF4-FFF2-40B4-BE49-F238E27FC236}">
                <a16:creationId xmlns:a16="http://schemas.microsoft.com/office/drawing/2014/main" id="{BD592069-0CF4-CCC9-694F-D61BCDE4AD78}"/>
              </a:ext>
            </a:extLst>
          </p:cNvPr>
          <p:cNvSpPr txBox="1"/>
          <p:nvPr/>
        </p:nvSpPr>
        <p:spPr>
          <a:xfrm>
            <a:off x="4194672" y="628573"/>
            <a:ext cx="362730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indent="-838200" algn="just"/>
            <a:r>
              <a:rPr lang="fr-FR" b="1" u="none" strike="noStrike" spc="0" dirty="0">
                <a:effectLst/>
                <a:ea typeface="Times New Roman" panose="02020603050405020304" pitchFamily="18" charset="0"/>
                <a:cs typeface="Times New Roman" panose="02020603050405020304" pitchFamily="18" charset="0"/>
              </a:rPr>
              <a:t>Transfert de carburant ou trim tank</a:t>
            </a:r>
          </a:p>
        </p:txBody>
      </p:sp>
    </p:spTree>
    <p:extLst>
      <p:ext uri="{BB962C8B-B14F-4D97-AF65-F5344CB8AC3E}">
        <p14:creationId xmlns:p14="http://schemas.microsoft.com/office/powerpoint/2010/main" val="3608632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E738C40-D1BD-62B6-DD4C-824EE1D83B4F}"/>
              </a:ext>
            </a:extLst>
          </p:cNvPr>
          <p:cNvPicPr>
            <a:picLocks noGrp="1" noChangeAspect="1"/>
          </p:cNvPicPr>
          <p:nvPr>
            <p:ph idx="1"/>
          </p:nvPr>
        </p:nvPicPr>
        <p:blipFill>
          <a:blip r:embed="rId2"/>
          <a:stretch>
            <a:fillRect/>
          </a:stretch>
        </p:blipFill>
        <p:spPr>
          <a:xfrm>
            <a:off x="1865351" y="1792575"/>
            <a:ext cx="8637568" cy="4351338"/>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00198FEF-8826-C6E1-3063-43BC8819974A}"/>
              </a:ext>
            </a:extLst>
          </p:cNvPr>
          <p:cNvSpPr txBox="1"/>
          <p:nvPr/>
        </p:nvSpPr>
        <p:spPr>
          <a:xfrm>
            <a:off x="4001418" y="140332"/>
            <a:ext cx="4189164" cy="369332"/>
          </a:xfrm>
          <a:prstGeom prst="rect">
            <a:avLst/>
          </a:prstGeom>
          <a:noFill/>
        </p:spPr>
        <p:txBody>
          <a:bodyPr wrap="square">
            <a:spAutoFit/>
          </a:bodyPr>
          <a:lstStyle/>
          <a:p>
            <a:pPr lvl="0" algn="just">
              <a:spcBef>
                <a:spcPts val="6300"/>
              </a:spcBef>
              <a:spcAft>
                <a:spcPts val="975"/>
              </a:spcAft>
              <a:buClr>
                <a:srgbClr val="000000"/>
              </a:buClr>
              <a:buSzPts val="1400"/>
              <a:tabLst>
                <a:tab pos="503555" algn="l"/>
              </a:tabLst>
            </a:pPr>
            <a:r>
              <a:rPr lang="fr-FR" b="1" u="none" strike="noStrike" spc="0" dirty="0">
                <a:effectLst/>
                <a:ea typeface="Times New Roman" panose="02020603050405020304" pitchFamily="18" charset="0"/>
                <a:cs typeface="Times New Roman" panose="02020603050405020304" pitchFamily="18" charset="0"/>
              </a:rPr>
              <a:t>AUTRES DISPOSITIFS DE COMPENSATION</a:t>
            </a:r>
          </a:p>
        </p:txBody>
      </p:sp>
      <p:sp>
        <p:nvSpPr>
          <p:cNvPr id="7" name="ZoneTexte 6">
            <a:extLst>
              <a:ext uri="{FF2B5EF4-FFF2-40B4-BE49-F238E27FC236}">
                <a16:creationId xmlns:a16="http://schemas.microsoft.com/office/drawing/2014/main" id="{B1E82E85-AB8C-6849-95C6-0033085F1A94}"/>
              </a:ext>
            </a:extLst>
          </p:cNvPr>
          <p:cNvSpPr txBox="1"/>
          <p:nvPr/>
        </p:nvSpPr>
        <p:spPr>
          <a:xfrm>
            <a:off x="4194673" y="496371"/>
            <a:ext cx="3627303" cy="369332"/>
          </a:xfrm>
          <a:prstGeom prst="rect">
            <a:avLst/>
          </a:prstGeom>
          <a:noFill/>
        </p:spPr>
        <p:txBody>
          <a:bodyPr wrap="square">
            <a:spAutoFit/>
          </a:bodyPr>
          <a:lstStyle/>
          <a:p>
            <a:pPr indent="-838200" algn="just"/>
            <a:r>
              <a:rPr lang="fr-FR" b="1" u="none" strike="noStrike" spc="0" dirty="0">
                <a:effectLst/>
                <a:ea typeface="Times New Roman" panose="02020603050405020304" pitchFamily="18" charset="0"/>
                <a:cs typeface="Times New Roman" panose="02020603050405020304" pitchFamily="18" charset="0"/>
              </a:rPr>
              <a:t>Transfert de carburant ou trim tank</a:t>
            </a:r>
          </a:p>
        </p:txBody>
      </p:sp>
    </p:spTree>
    <p:extLst>
      <p:ext uri="{BB962C8B-B14F-4D97-AF65-F5344CB8AC3E}">
        <p14:creationId xmlns:p14="http://schemas.microsoft.com/office/powerpoint/2010/main" val="29422794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404D96F-ABF8-C8DE-F261-10211FE9A00E}"/>
              </a:ext>
            </a:extLst>
          </p:cNvPr>
          <p:cNvPicPr>
            <a:picLocks noGrp="1" noChangeAspect="1"/>
          </p:cNvPicPr>
          <p:nvPr>
            <p:ph idx="1"/>
          </p:nvPr>
        </p:nvPicPr>
        <p:blipFill rotWithShape="1">
          <a:blip r:embed="rId2"/>
          <a:srcRect l="15681" t="17542" r="3751"/>
          <a:stretch/>
        </p:blipFill>
        <p:spPr>
          <a:xfrm>
            <a:off x="6779880" y="2447714"/>
            <a:ext cx="4875966" cy="3007606"/>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46B5DE72-95F1-388C-EC89-A57C822269BA}"/>
              </a:ext>
            </a:extLst>
          </p:cNvPr>
          <p:cNvSpPr txBox="1"/>
          <p:nvPr/>
        </p:nvSpPr>
        <p:spPr>
          <a:xfrm>
            <a:off x="613272" y="2208680"/>
            <a:ext cx="5522204" cy="341888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300"/>
              </a:spcBef>
              <a:spcAft>
                <a:spcPts val="1350"/>
              </a:spcAft>
            </a:pPr>
            <a:r>
              <a:rPr lang="fr-FR" sz="1800" b="1" u="sng" dirty="0">
                <a:effectLst/>
                <a:ea typeface="Times New Roman" panose="02020603050405020304" pitchFamily="18" charset="0"/>
              </a:rPr>
              <a:t>A330</a:t>
            </a:r>
          </a:p>
          <a:p>
            <a:pPr algn="just">
              <a:spcBef>
                <a:spcPts val="300"/>
              </a:spcBef>
              <a:spcAft>
                <a:spcPts val="1350"/>
              </a:spcAft>
            </a:pPr>
            <a:r>
              <a:rPr lang="fr-FR" sz="1800" dirty="0">
                <a:effectLst/>
                <a:ea typeface="Times New Roman" panose="02020603050405020304" pitchFamily="18" charset="0"/>
              </a:rPr>
              <a:t>En utilisation normale le fonctionnement est automatique, </a:t>
            </a:r>
          </a:p>
          <a:p>
            <a:pPr algn="just">
              <a:spcBef>
                <a:spcPts val="300"/>
              </a:spcBef>
              <a:spcAft>
                <a:spcPts val="1350"/>
              </a:spcAft>
            </a:pPr>
            <a:r>
              <a:rPr lang="fr-FR" sz="1800" dirty="0">
                <a:effectLst/>
                <a:ea typeface="Times New Roman" panose="02020603050405020304" pitchFamily="18" charset="0"/>
              </a:rPr>
              <a:t>un calculateur évalue le centrage avion et, le compare avec une valeur « cible » qui dépend de la masse instantanée de l’avion ; </a:t>
            </a:r>
          </a:p>
          <a:p>
            <a:pPr algn="just">
              <a:spcBef>
                <a:spcPts val="300"/>
              </a:spcBef>
              <a:spcAft>
                <a:spcPts val="1350"/>
              </a:spcAft>
            </a:pPr>
            <a:r>
              <a:rPr lang="fr-FR" sz="1800" dirty="0">
                <a:effectLst/>
                <a:ea typeface="Times New Roman" panose="02020603050405020304" pitchFamily="18" charset="0"/>
              </a:rPr>
              <a:t>en fonction du calcul, une quantité de carburant sera déplacée en transfert avant ou transfert arrière.</a:t>
            </a:r>
          </a:p>
          <a:p>
            <a:r>
              <a:rPr lang="fr-FR" sz="1800" dirty="0">
                <a:solidFill>
                  <a:srgbClr val="000000"/>
                </a:solidFill>
                <a:effectLst/>
                <a:ea typeface="DejaVu Sans" panose="020B0603030804020204" pitchFamily="34" charset="0"/>
              </a:rPr>
              <a:t>l’équipage peut commander manuellement un transfert.</a:t>
            </a:r>
            <a:endParaRPr lang="fr-FR" dirty="0"/>
          </a:p>
        </p:txBody>
      </p:sp>
      <p:sp>
        <p:nvSpPr>
          <p:cNvPr id="8" name="ZoneTexte 7">
            <a:extLst>
              <a:ext uri="{FF2B5EF4-FFF2-40B4-BE49-F238E27FC236}">
                <a16:creationId xmlns:a16="http://schemas.microsoft.com/office/drawing/2014/main" id="{6857EE06-7BB8-F012-AFB7-F4AAAB7A2710}"/>
              </a:ext>
            </a:extLst>
          </p:cNvPr>
          <p:cNvSpPr txBox="1"/>
          <p:nvPr/>
        </p:nvSpPr>
        <p:spPr>
          <a:xfrm>
            <a:off x="4001418" y="140332"/>
            <a:ext cx="4189164" cy="369332"/>
          </a:xfrm>
          <a:prstGeom prst="rect">
            <a:avLst/>
          </a:prstGeom>
          <a:noFill/>
        </p:spPr>
        <p:txBody>
          <a:bodyPr wrap="square">
            <a:spAutoFit/>
          </a:bodyPr>
          <a:lstStyle/>
          <a:p>
            <a:pPr lvl="0" algn="just">
              <a:spcBef>
                <a:spcPts val="6300"/>
              </a:spcBef>
              <a:spcAft>
                <a:spcPts val="975"/>
              </a:spcAft>
              <a:buClr>
                <a:srgbClr val="000000"/>
              </a:buClr>
              <a:buSzPts val="1400"/>
              <a:tabLst>
                <a:tab pos="503555" algn="l"/>
              </a:tabLst>
            </a:pPr>
            <a:r>
              <a:rPr lang="fr-FR" b="1" u="none" strike="noStrike" spc="0" dirty="0">
                <a:effectLst/>
                <a:ea typeface="Times New Roman" panose="02020603050405020304" pitchFamily="18" charset="0"/>
                <a:cs typeface="Times New Roman" panose="02020603050405020304" pitchFamily="18" charset="0"/>
              </a:rPr>
              <a:t>AUTRES DISPOSITIFS DE COMPENSATION</a:t>
            </a:r>
          </a:p>
        </p:txBody>
      </p:sp>
      <p:sp>
        <p:nvSpPr>
          <p:cNvPr id="9" name="ZoneTexte 8">
            <a:extLst>
              <a:ext uri="{FF2B5EF4-FFF2-40B4-BE49-F238E27FC236}">
                <a16:creationId xmlns:a16="http://schemas.microsoft.com/office/drawing/2014/main" id="{939F02B6-2A2A-477B-D529-6A5F41F64E6F}"/>
              </a:ext>
            </a:extLst>
          </p:cNvPr>
          <p:cNvSpPr txBox="1"/>
          <p:nvPr/>
        </p:nvSpPr>
        <p:spPr>
          <a:xfrm>
            <a:off x="4194673" y="496371"/>
            <a:ext cx="3627303" cy="369332"/>
          </a:xfrm>
          <a:prstGeom prst="rect">
            <a:avLst/>
          </a:prstGeom>
          <a:noFill/>
        </p:spPr>
        <p:txBody>
          <a:bodyPr wrap="square">
            <a:spAutoFit/>
          </a:bodyPr>
          <a:lstStyle/>
          <a:p>
            <a:pPr indent="-838200" algn="just"/>
            <a:r>
              <a:rPr lang="fr-FR" b="1" u="none" strike="noStrike" spc="0" dirty="0">
                <a:effectLst/>
                <a:ea typeface="Times New Roman" panose="02020603050405020304" pitchFamily="18" charset="0"/>
                <a:cs typeface="Times New Roman" panose="02020603050405020304" pitchFamily="18" charset="0"/>
              </a:rPr>
              <a:t>Transfert de carburant ou trim tank</a:t>
            </a:r>
          </a:p>
        </p:txBody>
      </p:sp>
    </p:spTree>
    <p:extLst>
      <p:ext uri="{BB962C8B-B14F-4D97-AF65-F5344CB8AC3E}">
        <p14:creationId xmlns:p14="http://schemas.microsoft.com/office/powerpoint/2010/main" val="26470480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7C70740-730F-6F1A-0B90-4691197ABFD3}"/>
              </a:ext>
            </a:extLst>
          </p:cNvPr>
          <p:cNvPicPr>
            <a:picLocks noGrp="1" noChangeAspect="1"/>
          </p:cNvPicPr>
          <p:nvPr>
            <p:ph idx="1"/>
          </p:nvPr>
        </p:nvPicPr>
        <p:blipFill>
          <a:blip r:embed="rId2"/>
          <a:stretch>
            <a:fillRect/>
          </a:stretch>
        </p:blipFill>
        <p:spPr>
          <a:xfrm>
            <a:off x="4683405" y="1429018"/>
            <a:ext cx="6857364" cy="4351338"/>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F82D627C-F2BD-9F06-52FF-357D37131A23}"/>
              </a:ext>
            </a:extLst>
          </p:cNvPr>
          <p:cNvSpPr txBox="1"/>
          <p:nvPr/>
        </p:nvSpPr>
        <p:spPr>
          <a:xfrm>
            <a:off x="4001418" y="140332"/>
            <a:ext cx="4189164" cy="369332"/>
          </a:xfrm>
          <a:prstGeom prst="rect">
            <a:avLst/>
          </a:prstGeom>
          <a:noFill/>
        </p:spPr>
        <p:txBody>
          <a:bodyPr wrap="square">
            <a:spAutoFit/>
          </a:bodyPr>
          <a:lstStyle/>
          <a:p>
            <a:pPr lvl="0" algn="just">
              <a:spcBef>
                <a:spcPts val="6300"/>
              </a:spcBef>
              <a:spcAft>
                <a:spcPts val="975"/>
              </a:spcAft>
              <a:buClr>
                <a:srgbClr val="000000"/>
              </a:buClr>
              <a:buSzPts val="1400"/>
              <a:tabLst>
                <a:tab pos="503555" algn="l"/>
              </a:tabLst>
            </a:pPr>
            <a:r>
              <a:rPr lang="fr-FR" b="1" u="none" strike="noStrike" spc="0" dirty="0">
                <a:effectLst/>
                <a:ea typeface="Times New Roman" panose="02020603050405020304" pitchFamily="18" charset="0"/>
                <a:cs typeface="Times New Roman" panose="02020603050405020304" pitchFamily="18" charset="0"/>
              </a:rPr>
              <a:t>AUTRES DISPOSITIFS DE COMPENSATION</a:t>
            </a:r>
          </a:p>
        </p:txBody>
      </p:sp>
      <p:sp>
        <p:nvSpPr>
          <p:cNvPr id="7" name="ZoneTexte 6">
            <a:extLst>
              <a:ext uri="{FF2B5EF4-FFF2-40B4-BE49-F238E27FC236}">
                <a16:creationId xmlns:a16="http://schemas.microsoft.com/office/drawing/2014/main" id="{983835FE-F77D-BAFF-D011-C7F66623A9B0}"/>
              </a:ext>
            </a:extLst>
          </p:cNvPr>
          <p:cNvSpPr txBox="1"/>
          <p:nvPr/>
        </p:nvSpPr>
        <p:spPr>
          <a:xfrm>
            <a:off x="4194673" y="496371"/>
            <a:ext cx="3627303" cy="369332"/>
          </a:xfrm>
          <a:prstGeom prst="rect">
            <a:avLst/>
          </a:prstGeom>
          <a:noFill/>
        </p:spPr>
        <p:txBody>
          <a:bodyPr wrap="square">
            <a:spAutoFit/>
          </a:bodyPr>
          <a:lstStyle/>
          <a:p>
            <a:pPr indent="-838200" algn="just"/>
            <a:r>
              <a:rPr lang="fr-FR" b="1" u="none" strike="noStrike" spc="0" dirty="0">
                <a:effectLst/>
                <a:ea typeface="Times New Roman" panose="02020603050405020304" pitchFamily="18" charset="0"/>
                <a:cs typeface="Times New Roman" panose="02020603050405020304" pitchFamily="18" charset="0"/>
              </a:rPr>
              <a:t>Transfert de carburant ou trim tank</a:t>
            </a:r>
          </a:p>
        </p:txBody>
      </p:sp>
    </p:spTree>
    <p:extLst>
      <p:ext uri="{BB962C8B-B14F-4D97-AF65-F5344CB8AC3E}">
        <p14:creationId xmlns:p14="http://schemas.microsoft.com/office/powerpoint/2010/main" val="7017320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93BF03CE-F9E6-1874-49BE-08F7A055097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3154" y="893417"/>
            <a:ext cx="5632845" cy="2535583"/>
          </a:xfrm>
          <a:prstGeom prst="rect">
            <a:avLst/>
          </a:prstGeom>
          <a:ln/>
        </p:spPr>
        <p:style>
          <a:lnRef idx="2">
            <a:schemeClr val="accent2"/>
          </a:lnRef>
          <a:fillRef idx="1">
            <a:schemeClr val="lt1"/>
          </a:fillRef>
          <a:effectRef idx="0">
            <a:schemeClr val="accent2"/>
          </a:effectRef>
          <a:fontRef idx="minor">
            <a:schemeClr val="dk1"/>
          </a:fontRef>
        </p:style>
      </p:pic>
      <p:sp>
        <p:nvSpPr>
          <p:cNvPr id="11" name="ZoneTexte 10">
            <a:extLst>
              <a:ext uri="{FF2B5EF4-FFF2-40B4-BE49-F238E27FC236}">
                <a16:creationId xmlns:a16="http://schemas.microsoft.com/office/drawing/2014/main" id="{95EA188F-7EFB-FF07-5F89-9A247BDB0C7A}"/>
              </a:ext>
            </a:extLst>
          </p:cNvPr>
          <p:cNvSpPr txBox="1"/>
          <p:nvPr/>
        </p:nvSpPr>
        <p:spPr>
          <a:xfrm>
            <a:off x="418869" y="3558723"/>
            <a:ext cx="11391213" cy="23775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spcAft>
                <a:spcPts val="1210"/>
              </a:spcAft>
              <a:buFont typeface="Arial" panose="020B0604020202020204" pitchFamily="34" charset="0"/>
              <a:buChar char="•"/>
            </a:pPr>
            <a:r>
              <a:rPr lang="fr-FR" sz="1800" dirty="0">
                <a:effectLst/>
                <a:ea typeface="Times New Roman" panose="02020603050405020304" pitchFamily="18" charset="0"/>
              </a:rPr>
              <a:t>La réglementation impose au constructeur de l’avion, qu’il soit consta</a:t>
            </a:r>
            <a:r>
              <a:rPr lang="fr-FR" sz="1800" u="sng" spc="0" dirty="0">
                <a:solidFill>
                  <a:srgbClr val="000000"/>
                </a:solidFill>
                <a:effectLst/>
                <a:ea typeface="Times New Roman" panose="02020603050405020304" pitchFamily="18" charset="0"/>
                <a:cs typeface="Times New Roman" panose="02020603050405020304" pitchFamily="18" charset="0"/>
              </a:rPr>
              <a:t>m</a:t>
            </a:r>
            <a:r>
              <a:rPr lang="fr-FR" sz="1800" dirty="0">
                <a:effectLst/>
                <a:ea typeface="Times New Roman" panose="02020603050405020304" pitchFamily="18" charset="0"/>
              </a:rPr>
              <a:t>ment nécessaire de pousser plus sur le manche pour voler plus vite en vol horizontal. </a:t>
            </a:r>
          </a:p>
          <a:p>
            <a:pPr indent="-838200" algn="just">
              <a:spcBef>
                <a:spcPts val="300"/>
              </a:spcBef>
              <a:spcAft>
                <a:spcPts val="1210"/>
              </a:spcAft>
              <a:buFont typeface="Arial" panose="020B0604020202020204" pitchFamily="34" charset="0"/>
              <a:buChar char="•"/>
            </a:pPr>
            <a:r>
              <a:rPr lang="fr-FR" sz="1800" dirty="0">
                <a:effectLst/>
                <a:ea typeface="Times New Roman" panose="02020603050405020304" pitchFamily="18" charset="0"/>
              </a:rPr>
              <a:t>En effet, aux Mach croisières pratiqués sur les avions subsoniques actuels, les manifestations de la compressibilité de l’air provoquent le recul du centre de poussée de l’aile.</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Un moment piqueur va apparaître à partir d’un certain Mach.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L’effet aérodynamique s’oppose à la réglementation, car, il serait alors nécessaire de pousser moins sur le manche pour </a:t>
            </a:r>
            <a:r>
              <a:rPr lang="fr-FR" dirty="0"/>
              <a:t>voler plus vite en vol horizontal</a:t>
            </a:r>
          </a:p>
        </p:txBody>
      </p:sp>
      <p:sp>
        <p:nvSpPr>
          <p:cNvPr id="12" name="ZoneTexte 11">
            <a:extLst>
              <a:ext uri="{FF2B5EF4-FFF2-40B4-BE49-F238E27FC236}">
                <a16:creationId xmlns:a16="http://schemas.microsoft.com/office/drawing/2014/main" id="{780D8BAD-36A2-6048-8D9E-96836510461E}"/>
              </a:ext>
            </a:extLst>
          </p:cNvPr>
          <p:cNvSpPr txBox="1"/>
          <p:nvPr/>
        </p:nvSpPr>
        <p:spPr>
          <a:xfrm>
            <a:off x="4001418" y="140332"/>
            <a:ext cx="4189164" cy="369332"/>
          </a:xfrm>
          <a:prstGeom prst="rect">
            <a:avLst/>
          </a:prstGeom>
          <a:noFill/>
        </p:spPr>
        <p:txBody>
          <a:bodyPr wrap="square">
            <a:spAutoFit/>
          </a:bodyPr>
          <a:lstStyle/>
          <a:p>
            <a:pPr lvl="0" algn="just">
              <a:spcBef>
                <a:spcPts val="6300"/>
              </a:spcBef>
              <a:spcAft>
                <a:spcPts val="975"/>
              </a:spcAft>
              <a:buClr>
                <a:srgbClr val="000000"/>
              </a:buClr>
              <a:buSzPts val="1400"/>
              <a:tabLst>
                <a:tab pos="503555" algn="l"/>
              </a:tabLst>
            </a:pPr>
            <a:r>
              <a:rPr lang="fr-FR" b="1" u="none" strike="noStrike" spc="0" dirty="0">
                <a:effectLst/>
                <a:ea typeface="Times New Roman" panose="02020603050405020304" pitchFamily="18" charset="0"/>
                <a:cs typeface="Times New Roman" panose="02020603050405020304" pitchFamily="18" charset="0"/>
              </a:rPr>
              <a:t>AUTRES DISPOSITIFS DE COMPENSATION</a:t>
            </a:r>
          </a:p>
        </p:txBody>
      </p:sp>
      <p:sp>
        <p:nvSpPr>
          <p:cNvPr id="14" name="ZoneTexte 13">
            <a:extLst>
              <a:ext uri="{FF2B5EF4-FFF2-40B4-BE49-F238E27FC236}">
                <a16:creationId xmlns:a16="http://schemas.microsoft.com/office/drawing/2014/main" id="{5D6C83B4-291E-6AF7-84E7-84D1EAFDEEED}"/>
              </a:ext>
            </a:extLst>
          </p:cNvPr>
          <p:cNvSpPr txBox="1"/>
          <p:nvPr/>
        </p:nvSpPr>
        <p:spPr>
          <a:xfrm>
            <a:off x="5480202" y="529344"/>
            <a:ext cx="1231594" cy="369332"/>
          </a:xfrm>
          <a:prstGeom prst="rect">
            <a:avLst/>
          </a:prstGeom>
          <a:noFill/>
        </p:spPr>
        <p:txBody>
          <a:bodyPr wrap="square">
            <a:spAutoFit/>
          </a:bodyPr>
          <a:lstStyle/>
          <a:p>
            <a:pPr lvl="0" algn="just">
              <a:spcBef>
                <a:spcPts val="3465"/>
              </a:spcBef>
              <a:spcAft>
                <a:spcPts val="690"/>
              </a:spcAft>
              <a:buClr>
                <a:srgbClr val="000000"/>
              </a:buClr>
              <a:buSzPts val="1200"/>
              <a:tabLst>
                <a:tab pos="473075" algn="l"/>
              </a:tabLst>
            </a:pPr>
            <a:r>
              <a:rPr lang="fr-FR" sz="1800" u="none" strike="noStrike" spc="0" dirty="0">
                <a:effectLst/>
                <a:ea typeface="Times New Roman" panose="02020603050405020304" pitchFamily="18" charset="0"/>
                <a:cs typeface="Times New Roman" panose="02020603050405020304" pitchFamily="18" charset="0"/>
              </a:rPr>
              <a:t>Mach trim</a:t>
            </a:r>
          </a:p>
        </p:txBody>
      </p:sp>
      <p:pic>
        <p:nvPicPr>
          <p:cNvPr id="15" name="Image 14">
            <a:extLst>
              <a:ext uri="{FF2B5EF4-FFF2-40B4-BE49-F238E27FC236}">
                <a16:creationId xmlns:a16="http://schemas.microsoft.com/office/drawing/2014/main" id="{0D482134-696F-8377-EED1-49BBA65F3E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58001" y="918356"/>
            <a:ext cx="5247424" cy="2535582"/>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9603411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ZoneTexte 10">
                <a:extLst>
                  <a:ext uri="{FF2B5EF4-FFF2-40B4-BE49-F238E27FC236}">
                    <a16:creationId xmlns:a16="http://schemas.microsoft.com/office/drawing/2014/main" id="{608FFEE3-CE26-DDAD-2A54-4A70EF79D2D5}"/>
                  </a:ext>
                </a:extLst>
              </p:cNvPr>
              <p:cNvSpPr txBox="1"/>
              <p:nvPr/>
            </p:nvSpPr>
            <p:spPr>
              <a:xfrm>
                <a:off x="463154" y="3793073"/>
                <a:ext cx="1102209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En vol horizontal, à vitesse ou Mach constant l’équilibre est : </a:t>
                </a:r>
                <a:endParaRPr lang="de-DE"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𝑑</m:t>
                      </m:r>
                      <m:r>
                        <a:rPr lang="fr-FR" i="1" dirty="0" smtClean="0">
                          <a:latin typeface="Cambria Math" panose="02040503050406030204" pitchFamily="18" charset="0"/>
                          <a:ea typeface="Cambria Math" panose="02040503050406030204" pitchFamily="18" charset="0"/>
                        </a:rPr>
                        <m:t>×</m:t>
                      </m:r>
                      <m:r>
                        <a:rPr lang="fr-FR" i="1" dirty="0" err="1">
                          <a:latin typeface="Cambria Math" panose="02040503050406030204" pitchFamily="18" charset="0"/>
                        </a:rPr>
                        <m:t>𝐹𝑧</m:t>
                      </m:r>
                      <m:r>
                        <a:rPr lang="fr-FR" i="1" dirty="0">
                          <a:latin typeface="Cambria Math" panose="02040503050406030204" pitchFamily="18" charset="0"/>
                        </a:rPr>
                        <m:t> = </m:t>
                      </m:r>
                      <m:r>
                        <a:rPr lang="fr-FR" i="1" dirty="0">
                          <a:latin typeface="Cambria Math" panose="02040503050406030204" pitchFamily="18" charset="0"/>
                        </a:rPr>
                        <m:t>𝐷</m:t>
                      </m:r>
                      <m:r>
                        <a:rPr lang="fr-FR" i="1" dirty="0" smtClean="0">
                          <a:latin typeface="Cambria Math" panose="02040503050406030204" pitchFamily="18" charset="0"/>
                          <a:ea typeface="Cambria Math" panose="02040503050406030204" pitchFamily="18" charset="0"/>
                        </a:rPr>
                        <m:t>×</m:t>
                      </m:r>
                      <m:sSub>
                        <m:sSubPr>
                          <m:ctrlPr>
                            <a:rPr lang="fr-FR" i="1" dirty="0" smtClean="0">
                              <a:latin typeface="Cambria Math" panose="02040503050406030204" pitchFamily="18" charset="0"/>
                            </a:rPr>
                          </m:ctrlPr>
                        </m:sSubPr>
                        <m:e>
                          <m:r>
                            <a:rPr lang="de-DE" b="0" i="1" dirty="0" smtClean="0">
                              <a:latin typeface="Cambria Math" panose="02040503050406030204" pitchFamily="18" charset="0"/>
                            </a:rPr>
                            <m:t>𝐹</m:t>
                          </m:r>
                        </m:e>
                        <m:sub>
                          <m:r>
                            <a:rPr lang="de-DE" b="0" i="1" dirty="0" smtClean="0">
                              <a:latin typeface="Cambria Math" panose="02040503050406030204" pitchFamily="18" charset="0"/>
                            </a:rPr>
                            <m:t>𝐸</m:t>
                          </m:r>
                        </m:sub>
                      </m:sSub>
                    </m:oMath>
                  </m:oMathPara>
                </a14:m>
                <a:endParaRPr lang="fr-FR" dirty="0"/>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Si le Mach augmente, le centre de poussée recule, </a:t>
                </a:r>
              </a:p>
              <a:p>
                <a:pPr marL="285750" indent="-285750" algn="just">
                  <a:buFont typeface="Arial" panose="020B0604020202020204" pitchFamily="34" charset="0"/>
                  <a:buChar char="•"/>
                </a:pPr>
                <a:r>
                  <a:rPr lang="fr-FR" dirty="0">
                    <a:solidFill>
                      <a:srgbClr val="000000"/>
                    </a:solidFill>
                    <a:ea typeface="DejaVu Sans" panose="020B0603030804020204" pitchFamily="34" charset="0"/>
                  </a:rPr>
                  <a:t>L</a:t>
                </a:r>
                <a:r>
                  <a:rPr lang="fr-FR" sz="1800" dirty="0">
                    <a:solidFill>
                      <a:srgbClr val="000000"/>
                    </a:solidFill>
                    <a:effectLst/>
                    <a:ea typeface="DejaVu Sans" panose="020B0603030804020204" pitchFamily="34" charset="0"/>
                  </a:rPr>
                  <a:t>e remède consiste à contrer la tendance à piquer par un braquage supplémentaire du PHR (moment </a:t>
                </a:r>
                <a:r>
                  <a:rPr lang="fr-FR" sz="1800" dirty="0" err="1">
                    <a:solidFill>
                      <a:srgbClr val="000000"/>
                    </a:solidFill>
                    <a:effectLst/>
                    <a:ea typeface="DejaVu Sans" panose="020B0603030804020204" pitchFamily="34" charset="0"/>
                  </a:rPr>
                  <a:t>cabreur</a:t>
                </a:r>
                <a:r>
                  <a:rPr lang="fr-FR" sz="1800" dirty="0">
                    <a:solidFill>
                      <a:srgbClr val="000000"/>
                    </a:solidFill>
                    <a:effectLst/>
                    <a:ea typeface="DejaVu Sans" panose="020B0603030804020204" pitchFamily="34" charset="0"/>
                  </a:rPr>
                  <a:t>) </a:t>
                </a:r>
              </a:p>
              <a:p>
                <a:pPr marL="285750" indent="-285750" algn="just">
                  <a:buFont typeface="Arial" panose="020B0604020202020204" pitchFamily="34" charset="0"/>
                  <a:buChar char="•"/>
                </a:pPr>
                <a:r>
                  <a:rPr lang="fr-FR" dirty="0">
                    <a:solidFill>
                      <a:srgbClr val="000000"/>
                    </a:solidFill>
                    <a:ea typeface="DejaVu Sans" panose="020B0603030804020204" pitchFamily="34" charset="0"/>
                  </a:rPr>
                  <a:t>L</a:t>
                </a:r>
                <a:r>
                  <a:rPr lang="fr-FR" sz="1800" dirty="0">
                    <a:solidFill>
                      <a:srgbClr val="000000"/>
                    </a:solidFill>
                    <a:effectLst/>
                    <a:ea typeface="DejaVu Sans" panose="020B0603030804020204" pitchFamily="34" charset="0"/>
                  </a:rPr>
                  <a:t>e rôle du Mach trim: modification du calage en fonction du nombre de Mach</a:t>
                </a:r>
              </a:p>
              <a:p>
                <a:pPr marL="285750" indent="-285750" algn="just">
                  <a:buFont typeface="Arial" panose="020B0604020202020204" pitchFamily="34" charset="0"/>
                  <a:buChar char="•"/>
                </a:pPr>
                <a:r>
                  <a:rPr lang="fr-FR" dirty="0"/>
                  <a:t>Il sera donc toujours nécessaire de pousser sur le manche pour garder le vol horizontal si la vitesse ou le Mach augmente</a:t>
                </a:r>
              </a:p>
            </p:txBody>
          </p:sp>
        </mc:Choice>
        <mc:Fallback>
          <p:sp>
            <p:nvSpPr>
              <p:cNvPr id="11" name="ZoneTexte 10">
                <a:extLst>
                  <a:ext uri="{FF2B5EF4-FFF2-40B4-BE49-F238E27FC236}">
                    <a16:creationId xmlns:a16="http://schemas.microsoft.com/office/drawing/2014/main" id="{608FFEE3-CE26-DDAD-2A54-4A70EF79D2D5}"/>
                  </a:ext>
                </a:extLst>
              </p:cNvPr>
              <p:cNvSpPr txBox="1">
                <a:spLocks noRot="1" noChangeAspect="1" noMove="1" noResize="1" noEditPoints="1" noAdjustHandles="1" noChangeArrowheads="1" noChangeShapeType="1" noTextEdit="1"/>
              </p:cNvSpPr>
              <p:nvPr/>
            </p:nvSpPr>
            <p:spPr>
              <a:xfrm>
                <a:off x="463154" y="3793073"/>
                <a:ext cx="11022094" cy="2031325"/>
              </a:xfrm>
              <a:prstGeom prst="rect">
                <a:avLst/>
              </a:prstGeom>
              <a:blipFill>
                <a:blip r:embed="rId3"/>
                <a:stretch>
                  <a:fillRect l="-442" t="-1194" r="-387" b="-3582"/>
                </a:stretch>
              </a:blipFill>
            </p:spPr>
            <p:txBody>
              <a:bodyPr/>
              <a:lstStyle/>
              <a:p>
                <a:r>
                  <a:rPr lang="fr-FR">
                    <a:noFill/>
                  </a:rPr>
                  <a:t> </a:t>
                </a:r>
              </a:p>
            </p:txBody>
          </p:sp>
        </mc:Fallback>
      </mc:AlternateContent>
      <p:sp>
        <p:nvSpPr>
          <p:cNvPr id="14" name="ZoneTexte 13">
            <a:extLst>
              <a:ext uri="{FF2B5EF4-FFF2-40B4-BE49-F238E27FC236}">
                <a16:creationId xmlns:a16="http://schemas.microsoft.com/office/drawing/2014/main" id="{8C155938-6F83-8758-B69B-DD0B69CAC198}"/>
              </a:ext>
            </a:extLst>
          </p:cNvPr>
          <p:cNvSpPr txBox="1"/>
          <p:nvPr/>
        </p:nvSpPr>
        <p:spPr>
          <a:xfrm>
            <a:off x="4001418" y="140332"/>
            <a:ext cx="4189164" cy="369332"/>
          </a:xfrm>
          <a:prstGeom prst="rect">
            <a:avLst/>
          </a:prstGeom>
          <a:noFill/>
        </p:spPr>
        <p:txBody>
          <a:bodyPr wrap="square">
            <a:spAutoFit/>
          </a:bodyPr>
          <a:lstStyle/>
          <a:p>
            <a:pPr lvl="0" algn="just">
              <a:spcBef>
                <a:spcPts val="6300"/>
              </a:spcBef>
              <a:spcAft>
                <a:spcPts val="975"/>
              </a:spcAft>
              <a:buClr>
                <a:srgbClr val="000000"/>
              </a:buClr>
              <a:buSzPts val="1400"/>
              <a:tabLst>
                <a:tab pos="503555" algn="l"/>
              </a:tabLst>
            </a:pPr>
            <a:r>
              <a:rPr lang="fr-FR" b="1" u="none" strike="noStrike" spc="0" dirty="0">
                <a:effectLst/>
                <a:ea typeface="Times New Roman" panose="02020603050405020304" pitchFamily="18" charset="0"/>
                <a:cs typeface="Times New Roman" panose="02020603050405020304" pitchFamily="18" charset="0"/>
              </a:rPr>
              <a:t>AUTRES DISPOSITIFS DE COMPENSATION</a:t>
            </a:r>
          </a:p>
        </p:txBody>
      </p:sp>
      <p:sp>
        <p:nvSpPr>
          <p:cNvPr id="15" name="ZoneTexte 14">
            <a:extLst>
              <a:ext uri="{FF2B5EF4-FFF2-40B4-BE49-F238E27FC236}">
                <a16:creationId xmlns:a16="http://schemas.microsoft.com/office/drawing/2014/main" id="{9C50B83A-0212-35BF-49FF-642C46096804}"/>
              </a:ext>
            </a:extLst>
          </p:cNvPr>
          <p:cNvSpPr txBox="1"/>
          <p:nvPr/>
        </p:nvSpPr>
        <p:spPr>
          <a:xfrm>
            <a:off x="5480202" y="529344"/>
            <a:ext cx="1231594" cy="369332"/>
          </a:xfrm>
          <a:prstGeom prst="rect">
            <a:avLst/>
          </a:prstGeom>
          <a:noFill/>
        </p:spPr>
        <p:txBody>
          <a:bodyPr wrap="square">
            <a:spAutoFit/>
          </a:bodyPr>
          <a:lstStyle/>
          <a:p>
            <a:pPr lvl="0" algn="just">
              <a:spcBef>
                <a:spcPts val="3465"/>
              </a:spcBef>
              <a:spcAft>
                <a:spcPts val="690"/>
              </a:spcAft>
              <a:buClr>
                <a:srgbClr val="000000"/>
              </a:buClr>
              <a:buSzPts val="1200"/>
              <a:tabLst>
                <a:tab pos="473075" algn="l"/>
              </a:tabLst>
            </a:pPr>
            <a:r>
              <a:rPr lang="fr-FR" sz="1800" u="none" strike="noStrike" spc="0" dirty="0">
                <a:effectLst/>
                <a:ea typeface="Times New Roman" panose="02020603050405020304" pitchFamily="18" charset="0"/>
                <a:cs typeface="Times New Roman" panose="02020603050405020304" pitchFamily="18" charset="0"/>
              </a:rPr>
              <a:t>Mach trim</a:t>
            </a:r>
          </a:p>
        </p:txBody>
      </p:sp>
      <p:pic>
        <p:nvPicPr>
          <p:cNvPr id="19" name="Image 18">
            <a:extLst>
              <a:ext uri="{FF2B5EF4-FFF2-40B4-BE49-F238E27FC236}">
                <a16:creationId xmlns:a16="http://schemas.microsoft.com/office/drawing/2014/main" id="{51F3E3A6-FDC4-E750-F123-D9804A54EA6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3154" y="1033602"/>
            <a:ext cx="5375786" cy="2535582"/>
          </a:xfrm>
          <a:prstGeom prst="rect">
            <a:avLst/>
          </a:prstGeom>
        </p:spPr>
        <p:style>
          <a:lnRef idx="2">
            <a:schemeClr val="accent2"/>
          </a:lnRef>
          <a:fillRef idx="1">
            <a:schemeClr val="lt1"/>
          </a:fillRef>
          <a:effectRef idx="0">
            <a:schemeClr val="accent2"/>
          </a:effectRef>
          <a:fontRef idx="minor">
            <a:schemeClr val="dk1"/>
          </a:fontRef>
        </p:style>
      </p:pic>
      <p:pic>
        <p:nvPicPr>
          <p:cNvPr id="25" name="Image 24">
            <a:extLst>
              <a:ext uri="{FF2B5EF4-FFF2-40B4-BE49-F238E27FC236}">
                <a16:creationId xmlns:a16="http://schemas.microsoft.com/office/drawing/2014/main" id="{51FB3944-8068-567C-1EC9-BB446C49C93B}"/>
              </a:ext>
            </a:extLst>
          </p:cNvPr>
          <p:cNvPicPr>
            <a:picLocks noChangeAspect="1"/>
          </p:cNvPicPr>
          <p:nvPr/>
        </p:nvPicPr>
        <p:blipFill>
          <a:blip r:embed="rId5"/>
          <a:stretch>
            <a:fillRect/>
          </a:stretch>
        </p:blipFill>
        <p:spPr>
          <a:xfrm>
            <a:off x="6237824" y="1010369"/>
            <a:ext cx="5247424" cy="255881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569394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D2118DE-2066-0440-830A-A6ACE95B86AC}"/>
              </a:ext>
            </a:extLst>
          </p:cNvPr>
          <p:cNvPicPr>
            <a:picLocks noGrp="1" noChangeAspect="1"/>
          </p:cNvPicPr>
          <p:nvPr>
            <p:ph idx="1"/>
          </p:nvPr>
        </p:nvPicPr>
        <p:blipFill>
          <a:blip r:embed="rId2"/>
          <a:stretch>
            <a:fillRect/>
          </a:stretch>
        </p:blipFill>
        <p:spPr>
          <a:xfrm>
            <a:off x="3059140" y="1322152"/>
            <a:ext cx="6073719" cy="2982071"/>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5E52A48D-F2FF-A0FF-282E-6851FA0137F2}"/>
              </a:ext>
            </a:extLst>
          </p:cNvPr>
          <p:cNvSpPr txBox="1"/>
          <p:nvPr/>
        </p:nvSpPr>
        <p:spPr>
          <a:xfrm>
            <a:off x="470970" y="4906520"/>
            <a:ext cx="11008605" cy="123880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pPr>
            <a:r>
              <a:rPr lang="fr-FR" sz="1800" dirty="0">
                <a:effectLst/>
                <a:ea typeface="Times New Roman" panose="02020603050405020304" pitchFamily="18" charset="0"/>
              </a:rPr>
              <a:t>A Mach élevé et forte incidence, l’avion est soumis à un couple </a:t>
            </a:r>
            <a:r>
              <a:rPr lang="fr-FR" sz="1800" dirty="0" err="1">
                <a:effectLst/>
                <a:ea typeface="Times New Roman" panose="02020603050405020304" pitchFamily="18" charset="0"/>
              </a:rPr>
              <a:t>cabreur</a:t>
            </a:r>
            <a:r>
              <a:rPr lang="fr-FR" sz="1800" dirty="0">
                <a:effectLst/>
                <a:ea typeface="Times New Roman" panose="02020603050405020304" pitchFamily="18" charset="0"/>
              </a:rPr>
              <a:t>. </a:t>
            </a:r>
          </a:p>
          <a:p>
            <a:pPr indent="-838200" algn="just">
              <a:spcBef>
                <a:spcPts val="300"/>
              </a:spcBef>
            </a:pPr>
            <a:r>
              <a:rPr lang="fr-FR" sz="1800" dirty="0">
                <a:effectLst/>
                <a:ea typeface="Times New Roman" panose="02020603050405020304" pitchFamily="18" charset="0"/>
              </a:rPr>
              <a:t>La fonction trim d’incidence, assurée par des calculateurs et des sondes d’incidence, commande automatiquement sur le PHR un ordre à piquer en fonction de l’incidence et du nombre de Mach.</a:t>
            </a:r>
          </a:p>
          <a:p>
            <a:r>
              <a:rPr lang="fr-FR" sz="1800" dirty="0">
                <a:solidFill>
                  <a:srgbClr val="000000"/>
                </a:solidFill>
                <a:effectLst/>
                <a:ea typeface="DejaVu Sans" panose="020B0603030804020204" pitchFamily="34" charset="0"/>
              </a:rPr>
              <a:t>Cette fonction est inhibée lorsque l’avion est en configuration </a:t>
            </a:r>
            <a:r>
              <a:rPr lang="fr-FR" sz="1800" dirty="0" err="1">
                <a:solidFill>
                  <a:srgbClr val="000000"/>
                </a:solidFill>
                <a:effectLst/>
                <a:ea typeface="DejaVu Sans" panose="020B0603030804020204" pitchFamily="34" charset="0"/>
              </a:rPr>
              <a:t>hypersustentée</a:t>
            </a:r>
            <a:r>
              <a:rPr lang="fr-FR" sz="1800" dirty="0">
                <a:solidFill>
                  <a:srgbClr val="000000"/>
                </a:solidFill>
                <a:effectLst/>
                <a:ea typeface="DejaVu Sans" panose="020B0603030804020204" pitchFamily="34" charset="0"/>
              </a:rPr>
              <a:t> ou au sol</a:t>
            </a:r>
            <a:endParaRPr lang="fr-FR" dirty="0"/>
          </a:p>
        </p:txBody>
      </p:sp>
      <p:sp>
        <p:nvSpPr>
          <p:cNvPr id="9" name="ZoneTexte 8">
            <a:extLst>
              <a:ext uri="{FF2B5EF4-FFF2-40B4-BE49-F238E27FC236}">
                <a16:creationId xmlns:a16="http://schemas.microsoft.com/office/drawing/2014/main" id="{0AE16D0A-50CE-9211-5ABD-81D987F003B7}"/>
              </a:ext>
            </a:extLst>
          </p:cNvPr>
          <p:cNvSpPr txBox="1"/>
          <p:nvPr/>
        </p:nvSpPr>
        <p:spPr>
          <a:xfrm>
            <a:off x="4106536" y="573066"/>
            <a:ext cx="3737472"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rPr>
              <a:t>Trim d’incidence ou alpha trim</a:t>
            </a:r>
            <a:endParaRPr lang="fr-FR" dirty="0"/>
          </a:p>
        </p:txBody>
      </p:sp>
      <p:sp>
        <p:nvSpPr>
          <p:cNvPr id="10" name="ZoneTexte 9">
            <a:extLst>
              <a:ext uri="{FF2B5EF4-FFF2-40B4-BE49-F238E27FC236}">
                <a16:creationId xmlns:a16="http://schemas.microsoft.com/office/drawing/2014/main" id="{37F29BC9-8372-6A8F-7708-9D5D4EA07FE0}"/>
              </a:ext>
            </a:extLst>
          </p:cNvPr>
          <p:cNvSpPr txBox="1"/>
          <p:nvPr/>
        </p:nvSpPr>
        <p:spPr>
          <a:xfrm>
            <a:off x="4001418" y="140332"/>
            <a:ext cx="4189164" cy="369332"/>
          </a:xfrm>
          <a:prstGeom prst="rect">
            <a:avLst/>
          </a:prstGeom>
          <a:noFill/>
        </p:spPr>
        <p:txBody>
          <a:bodyPr wrap="square">
            <a:spAutoFit/>
          </a:bodyPr>
          <a:lstStyle/>
          <a:p>
            <a:pPr lvl="0" algn="just">
              <a:spcBef>
                <a:spcPts val="6300"/>
              </a:spcBef>
              <a:spcAft>
                <a:spcPts val="975"/>
              </a:spcAft>
              <a:buClr>
                <a:srgbClr val="000000"/>
              </a:buClr>
              <a:buSzPts val="1400"/>
              <a:tabLst>
                <a:tab pos="503555" algn="l"/>
              </a:tabLst>
            </a:pPr>
            <a:r>
              <a:rPr lang="fr-FR" b="1" u="none" strike="noStrike" spc="0" dirty="0">
                <a:effectLst/>
                <a:ea typeface="Times New Roman" panose="02020603050405020304" pitchFamily="18" charset="0"/>
                <a:cs typeface="Times New Roman" panose="02020603050405020304" pitchFamily="18" charset="0"/>
              </a:rPr>
              <a:t>AUTRES DISPOSITIFS DE COMPENSATION</a:t>
            </a:r>
          </a:p>
        </p:txBody>
      </p:sp>
    </p:spTree>
    <p:extLst>
      <p:ext uri="{BB962C8B-B14F-4D97-AF65-F5344CB8AC3E}">
        <p14:creationId xmlns:p14="http://schemas.microsoft.com/office/powerpoint/2010/main" val="31003017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566FF5B-F1A4-3F49-38EE-BA8F9264B4B2}"/>
              </a:ext>
            </a:extLst>
          </p:cNvPr>
          <p:cNvSpPr txBox="1"/>
          <p:nvPr/>
        </p:nvSpPr>
        <p:spPr>
          <a:xfrm>
            <a:off x="1524459" y="1197620"/>
            <a:ext cx="9143082" cy="250837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021-0502-0024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Ou sont installés les spoilers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Sur l'intrados, disposés asymétriquement</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Sur l'extrados, disposée asymétriquement</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Sur l'extrados, disposés symétriquement</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Sur l'intrados, disposés symétriquement</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7" name="ZoneTexte 6">
            <a:extLst>
              <a:ext uri="{FF2B5EF4-FFF2-40B4-BE49-F238E27FC236}">
                <a16:creationId xmlns:a16="http://schemas.microsoft.com/office/drawing/2014/main" id="{7720CE05-325D-3E6E-DC23-447C3BECB8F5}"/>
              </a:ext>
            </a:extLst>
          </p:cNvPr>
          <p:cNvSpPr txBox="1"/>
          <p:nvPr/>
        </p:nvSpPr>
        <p:spPr>
          <a:xfrm>
            <a:off x="1208642" y="4660106"/>
            <a:ext cx="9774715" cy="10002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b="1" dirty="0">
                <a:effectLst/>
                <a:latin typeface="Times New Roman" panose="02020603050405020304" pitchFamily="18" charset="0"/>
                <a:ea typeface="Calibri" panose="020F0502020204030204" pitchFamily="34" charset="0"/>
                <a:cs typeface="Times New Roman" panose="02020603050405020304" pitchFamily="18" charset="0"/>
              </a:rPr>
              <a:t>Correction C</a:t>
            </a: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Les spoilers sont disposés symétriquement sur l'extrados, leur braquage pouvant être symétrique (fonction aérofreins) ou asymétrique (fonction roulis).</a:t>
            </a:r>
          </a:p>
        </p:txBody>
      </p:sp>
    </p:spTree>
    <p:extLst>
      <p:ext uri="{BB962C8B-B14F-4D97-AF65-F5344CB8AC3E}">
        <p14:creationId xmlns:p14="http://schemas.microsoft.com/office/powerpoint/2010/main" val="418890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900313F-2EF6-E681-9C08-6C83D0EEFBB5}"/>
              </a:ext>
            </a:extLst>
          </p:cNvPr>
          <p:cNvSpPr txBox="1"/>
          <p:nvPr/>
        </p:nvSpPr>
        <p:spPr>
          <a:xfrm>
            <a:off x="1605709" y="720566"/>
            <a:ext cx="8706080" cy="270843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021-0502-0019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Les spoilers installés sur les gros avions de transport sont:</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Des dispositifs d’extrados dont la déflexion est toujours asymétrique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Des dispositifs d’intrados dont la déflection est toujours asymétrique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Des dispositifs d’extrados dont la déflection peut être symétrique ou asymétrique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Des dispositifs d’intrados dont la déflection peut être symétrique ou asymétrique </a:t>
            </a:r>
          </a:p>
        </p:txBody>
      </p:sp>
      <p:sp>
        <p:nvSpPr>
          <p:cNvPr id="7" name="ZoneTexte 6">
            <a:extLst>
              <a:ext uri="{FF2B5EF4-FFF2-40B4-BE49-F238E27FC236}">
                <a16:creationId xmlns:a16="http://schemas.microsoft.com/office/drawing/2014/main" id="{E64EE3CC-D810-F027-E7E1-65986B5103C6}"/>
              </a:ext>
            </a:extLst>
          </p:cNvPr>
          <p:cNvSpPr txBox="1"/>
          <p:nvPr/>
        </p:nvSpPr>
        <p:spPr>
          <a:xfrm>
            <a:off x="988764" y="4085235"/>
            <a:ext cx="10920470" cy="12772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b="1" dirty="0">
                <a:effectLst/>
                <a:latin typeface="Times New Roman" panose="02020603050405020304" pitchFamily="18" charset="0"/>
                <a:ea typeface="Calibri" panose="020F0502020204030204" pitchFamily="34" charset="0"/>
                <a:cs typeface="Times New Roman" panose="02020603050405020304" pitchFamily="18" charset="0"/>
              </a:rPr>
              <a:t>Correction C</a:t>
            </a: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Les spoilers sont des dispositifs toujours situés sur l’extrados de l’aile. Ils peuvent avoir un débattement asymétrique (ceux qui sont situés sur l’aile intérieure au virage sortent, ceux qui sont situés sur l’aile extérieure restent plaqués sur l’extrados ou rentrent selon les cas) ou symétrique dans les fonctions aérofreins et spoilers sol.</a:t>
            </a:r>
          </a:p>
        </p:txBody>
      </p:sp>
    </p:spTree>
    <p:extLst>
      <p:ext uri="{BB962C8B-B14F-4D97-AF65-F5344CB8AC3E}">
        <p14:creationId xmlns:p14="http://schemas.microsoft.com/office/powerpoint/2010/main" val="385027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BFC6C52-02AD-3759-FBF1-6D585CD4803F}"/>
              </a:ext>
            </a:extLst>
          </p:cNvPr>
          <p:cNvSpPr txBox="1"/>
          <p:nvPr/>
        </p:nvSpPr>
        <p:spPr>
          <a:xfrm>
            <a:off x="616945" y="1171138"/>
            <a:ext cx="5805889" cy="559409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fr-FR" sz="1600" i="0" dirty="0">
                <a:solidFill>
                  <a:srgbClr val="2966B9"/>
                </a:solidFill>
                <a:effectLst/>
              </a:rPr>
              <a:t>Plan horizontal réglable - PHR</a:t>
            </a:r>
          </a:p>
          <a:p>
            <a:pPr marL="285750" indent="-285750" algn="just">
              <a:lnSpc>
                <a:spcPct val="150000"/>
              </a:lnSpc>
              <a:buFont typeface="Arial" panose="020B0604020202020204" pitchFamily="34" charset="0"/>
              <a:buChar char="•"/>
            </a:pPr>
            <a:r>
              <a:rPr lang="fr-FR" sz="1600" i="0" dirty="0">
                <a:solidFill>
                  <a:srgbClr val="000000"/>
                </a:solidFill>
                <a:effectLst/>
              </a:rPr>
              <a:t>Le </a:t>
            </a:r>
            <a:r>
              <a:rPr lang="fr-FR" sz="1600" i="0" dirty="0">
                <a:solidFill>
                  <a:srgbClr val="8E5434"/>
                </a:solidFill>
                <a:effectLst/>
              </a:rPr>
              <a:t>PHR </a:t>
            </a:r>
            <a:r>
              <a:rPr lang="fr-FR" sz="1600" i="0" dirty="0">
                <a:solidFill>
                  <a:srgbClr val="000000"/>
                </a:solidFill>
                <a:effectLst/>
              </a:rPr>
              <a:t>(</a:t>
            </a:r>
            <a:r>
              <a:rPr lang="fr-FR" sz="1600" i="0" dirty="0">
                <a:solidFill>
                  <a:srgbClr val="8E5434"/>
                </a:solidFill>
                <a:effectLst/>
              </a:rPr>
              <a:t>THS: </a:t>
            </a:r>
            <a:r>
              <a:rPr lang="fr-FR" sz="1600" i="0" dirty="0" err="1">
                <a:solidFill>
                  <a:srgbClr val="000000"/>
                </a:solidFill>
                <a:effectLst/>
              </a:rPr>
              <a:t>Trimmable</a:t>
            </a:r>
            <a:r>
              <a:rPr lang="fr-FR" sz="1600" i="0" dirty="0">
                <a:solidFill>
                  <a:srgbClr val="000000"/>
                </a:solidFill>
                <a:effectLst/>
              </a:rPr>
              <a:t> Horizontal </a:t>
            </a:r>
            <a:r>
              <a:rPr lang="fr-FR" sz="1600" i="0" dirty="0" err="1">
                <a:solidFill>
                  <a:srgbClr val="000000"/>
                </a:solidFill>
                <a:effectLst/>
              </a:rPr>
              <a:t>Stabilizer</a:t>
            </a:r>
            <a:r>
              <a:rPr lang="fr-FR" sz="1600" i="0" dirty="0">
                <a:solidFill>
                  <a:srgbClr val="000000"/>
                </a:solidFill>
                <a:effectLst/>
              </a:rPr>
              <a:t>) agit sur l'ensemble du stabilisateur horizontal </a:t>
            </a:r>
          </a:p>
          <a:p>
            <a:pPr marL="285750" indent="-285750" algn="just">
              <a:lnSpc>
                <a:spcPct val="150000"/>
              </a:lnSpc>
              <a:buFont typeface="Arial" panose="020B0604020202020204" pitchFamily="34" charset="0"/>
              <a:buChar char="•"/>
            </a:pPr>
            <a:r>
              <a:rPr lang="fr-FR" sz="1600" b="0" i="0" u="none" strike="noStrike" baseline="0" dirty="0">
                <a:solidFill>
                  <a:srgbClr val="000000"/>
                </a:solidFill>
              </a:rPr>
              <a:t>Participe alors à la fonction TRIM ou compensation de régime,</a:t>
            </a:r>
            <a:endParaRPr lang="fr-FR" sz="1600" dirty="0">
              <a:solidFill>
                <a:srgbClr val="000000"/>
              </a:solidFill>
            </a:endParaRPr>
          </a:p>
          <a:p>
            <a:pPr marL="285750" indent="-285750" algn="just">
              <a:lnSpc>
                <a:spcPct val="150000"/>
              </a:lnSpc>
              <a:buFont typeface="Arial" panose="020B0604020202020204" pitchFamily="34" charset="0"/>
              <a:buChar char="•"/>
            </a:pPr>
            <a:endParaRPr lang="fr-FR" sz="1600" i="0" dirty="0">
              <a:solidFill>
                <a:srgbClr val="000000"/>
              </a:solidFill>
              <a:effectLst/>
            </a:endParaRPr>
          </a:p>
          <a:p>
            <a:pPr marL="285750" indent="-285750" algn="just">
              <a:lnSpc>
                <a:spcPct val="150000"/>
              </a:lnSpc>
              <a:buFont typeface="Arial" panose="020B0604020202020204" pitchFamily="34" charset="0"/>
              <a:buChar char="•"/>
            </a:pPr>
            <a:r>
              <a:rPr lang="fr-FR" sz="1600" dirty="0">
                <a:solidFill>
                  <a:srgbClr val="000000"/>
                </a:solidFill>
              </a:rPr>
              <a:t>P</a:t>
            </a:r>
            <a:r>
              <a:rPr lang="fr-FR" sz="1600" i="0" dirty="0">
                <a:solidFill>
                  <a:srgbClr val="000000"/>
                </a:solidFill>
                <a:effectLst/>
              </a:rPr>
              <a:t>ivote autour de son axe transversal. </a:t>
            </a:r>
          </a:p>
          <a:p>
            <a:pPr marL="285750" indent="-285750" algn="just">
              <a:lnSpc>
                <a:spcPct val="150000"/>
              </a:lnSpc>
              <a:buFont typeface="Arial" panose="020B0604020202020204" pitchFamily="34" charset="0"/>
              <a:buChar char="•"/>
            </a:pPr>
            <a:r>
              <a:rPr lang="fr-FR" sz="1600" i="0" dirty="0">
                <a:solidFill>
                  <a:srgbClr val="000000"/>
                </a:solidFill>
                <a:effectLst/>
              </a:rPr>
              <a:t>Deux moteurs électriques ou hydrauliques (généralement un normal et un de secours) entraînent un vérin composé d'une vis sans fin. </a:t>
            </a:r>
          </a:p>
          <a:p>
            <a:pPr marL="285750" indent="-285750" algn="just">
              <a:lnSpc>
                <a:spcPct val="150000"/>
              </a:lnSpc>
              <a:buFont typeface="Arial" panose="020B0604020202020204" pitchFamily="34" charset="0"/>
              <a:buChar char="•"/>
            </a:pPr>
            <a:r>
              <a:rPr lang="fr-FR" sz="1600" i="0" dirty="0">
                <a:solidFill>
                  <a:srgbClr val="000000"/>
                </a:solidFill>
                <a:effectLst/>
              </a:rPr>
              <a:t>L'ensemble du mécanisme est soit monté à l'arrière du fuselage (Airbus), soit monté dans le plan fixe vertical (Fokker et Falcon).</a:t>
            </a:r>
          </a:p>
          <a:p>
            <a:pPr marL="285750" indent="-285750" algn="just">
              <a:lnSpc>
                <a:spcPct val="150000"/>
              </a:lnSpc>
              <a:buFont typeface="Arial" panose="020B0604020202020204" pitchFamily="34" charset="0"/>
              <a:buChar char="•"/>
            </a:pPr>
            <a:r>
              <a:rPr lang="fr-FR" sz="1600" i="0" dirty="0">
                <a:solidFill>
                  <a:srgbClr val="000000"/>
                </a:solidFill>
                <a:effectLst/>
              </a:rPr>
              <a:t>En faisant tourner les moteurs dans un sens ou dans l'autre, la tête du vérin monte ou descend et fait varier l'incidence du </a:t>
            </a:r>
            <a:r>
              <a:rPr lang="fr-FR" sz="1600" i="0" dirty="0">
                <a:solidFill>
                  <a:srgbClr val="8E5434"/>
                </a:solidFill>
                <a:effectLst/>
              </a:rPr>
              <a:t>PHR</a:t>
            </a:r>
            <a:r>
              <a:rPr lang="fr-FR" sz="1600" i="0" dirty="0">
                <a:solidFill>
                  <a:srgbClr val="000000"/>
                </a:solidFill>
                <a:effectLst/>
              </a:rPr>
              <a:t>, qui sert alors de compensateur et le braquage de la gouverne n'est plus nécessaire.</a:t>
            </a:r>
          </a:p>
        </p:txBody>
      </p:sp>
      <p:pic>
        <p:nvPicPr>
          <p:cNvPr id="1026" name="Picture 2" descr="Compensateur Stabilisateur ">
            <a:extLst>
              <a:ext uri="{FF2B5EF4-FFF2-40B4-BE49-F238E27FC236}">
                <a16:creationId xmlns:a16="http://schemas.microsoft.com/office/drawing/2014/main" id="{CDC8C406-618D-B660-E4EB-599A2A49F5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8780" y="3146981"/>
            <a:ext cx="4969505" cy="2458263"/>
          </a:xfrm>
          <a:prstGeom prst="rect">
            <a:avLst/>
          </a:prstGeom>
        </p:spPr>
        <p:style>
          <a:lnRef idx="2">
            <a:schemeClr val="accent2"/>
          </a:lnRef>
          <a:fillRef idx="1">
            <a:schemeClr val="lt1"/>
          </a:fillRef>
          <a:effectRef idx="0">
            <a:schemeClr val="accent2"/>
          </a:effectRef>
          <a:fontRef idx="minor">
            <a:schemeClr val="dk1"/>
          </a:fontRef>
        </p:style>
      </p:pic>
      <p:pic>
        <p:nvPicPr>
          <p:cNvPr id="1028" name="Picture 4" descr="Commande du plan horizontal réglable (PHR) d'un empennage d'avion - PDF  Free Download">
            <a:extLst>
              <a:ext uri="{FF2B5EF4-FFF2-40B4-BE49-F238E27FC236}">
                <a16:creationId xmlns:a16="http://schemas.microsoft.com/office/drawing/2014/main" id="{6F6D67A0-04F6-8109-5B31-85C63E9F9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493" y="1006685"/>
            <a:ext cx="3752792" cy="2004749"/>
          </a:xfrm>
          <a:prstGeom prst="rect">
            <a:avLst/>
          </a:prstGeom>
        </p:spPr>
        <p:style>
          <a:lnRef idx="2">
            <a:schemeClr val="accent2"/>
          </a:lnRef>
          <a:fillRef idx="1">
            <a:schemeClr val="lt1"/>
          </a:fillRef>
          <a:effectRef idx="0">
            <a:schemeClr val="accent2"/>
          </a:effectRef>
          <a:fontRef idx="minor">
            <a:schemeClr val="dk1"/>
          </a:fontRef>
        </p:style>
      </p:pic>
      <p:sp>
        <p:nvSpPr>
          <p:cNvPr id="10" name="Titre 1">
            <a:extLst>
              <a:ext uri="{FF2B5EF4-FFF2-40B4-BE49-F238E27FC236}">
                <a16:creationId xmlns:a16="http://schemas.microsoft.com/office/drawing/2014/main" id="{92BC975B-87E2-D02C-B83E-A975E13EE05B}"/>
              </a:ext>
            </a:extLst>
          </p:cNvPr>
          <p:cNvSpPr>
            <a:spLocks noGrp="1"/>
          </p:cNvSpPr>
          <p:nvPr>
            <p:ph type="title"/>
          </p:nvPr>
        </p:nvSpPr>
        <p:spPr>
          <a:xfrm>
            <a:off x="3359384" y="505819"/>
            <a:ext cx="2984653" cy="500866"/>
          </a:xfrm>
        </p:spPr>
        <p:style>
          <a:lnRef idx="2">
            <a:schemeClr val="accent2"/>
          </a:lnRef>
          <a:fillRef idx="1">
            <a:schemeClr val="lt1"/>
          </a:fillRef>
          <a:effectRef idx="0">
            <a:schemeClr val="accent2"/>
          </a:effectRef>
          <a:fontRef idx="minor">
            <a:schemeClr val="dk1"/>
          </a:fontRef>
        </p:style>
        <p:txBody>
          <a:bodyPr/>
          <a:lstStyle/>
          <a:p>
            <a:pPr algn="ctr"/>
            <a:r>
              <a:rPr lang="fr-FR" sz="1800" b="0" i="0" u="none" strike="noStrike" baseline="0" dirty="0">
                <a:solidFill>
                  <a:srgbClr val="000000"/>
                </a:solidFill>
              </a:rPr>
              <a:t>Les empennages classiques </a:t>
            </a:r>
            <a:endParaRPr lang="fr-FR" dirty="0"/>
          </a:p>
        </p:txBody>
      </p:sp>
      <p:sp>
        <p:nvSpPr>
          <p:cNvPr id="11" name="ZoneTexte 10">
            <a:extLst>
              <a:ext uri="{FF2B5EF4-FFF2-40B4-BE49-F238E27FC236}">
                <a16:creationId xmlns:a16="http://schemas.microsoft.com/office/drawing/2014/main" id="{7011696E-D4B8-A6FB-D491-3E17D22E5E35}"/>
              </a:ext>
            </a:extLst>
          </p:cNvPr>
          <p:cNvSpPr txBox="1"/>
          <p:nvPr/>
        </p:nvSpPr>
        <p:spPr>
          <a:xfrm>
            <a:off x="2848777" y="79984"/>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sp>
        <p:nvSpPr>
          <p:cNvPr id="12" name="ZoneTexte 11">
            <a:extLst>
              <a:ext uri="{FF2B5EF4-FFF2-40B4-BE49-F238E27FC236}">
                <a16:creationId xmlns:a16="http://schemas.microsoft.com/office/drawing/2014/main" id="{594C668F-4D0D-D0F9-00AD-B3DAFD74B35A}"/>
              </a:ext>
            </a:extLst>
          </p:cNvPr>
          <p:cNvSpPr txBox="1"/>
          <p:nvPr/>
        </p:nvSpPr>
        <p:spPr>
          <a:xfrm>
            <a:off x="5897695" y="531981"/>
            <a:ext cx="4563427" cy="369332"/>
          </a:xfrm>
          <a:prstGeom prst="rect">
            <a:avLst/>
          </a:prstGeom>
          <a:noFill/>
        </p:spPr>
        <p:txBody>
          <a:bodyPr wrap="square">
            <a:spAutoFit/>
          </a:bodyPr>
          <a:lstStyle/>
          <a:p>
            <a:pPr algn="ctr"/>
            <a:r>
              <a:rPr lang="fr-FR" sz="1800" b="1" i="0" u="none" strike="noStrike" baseline="0" dirty="0">
                <a:solidFill>
                  <a:srgbClr val="000000"/>
                </a:solidFill>
              </a:rPr>
              <a:t>L’empennage mono dérive classique </a:t>
            </a:r>
          </a:p>
        </p:txBody>
      </p:sp>
    </p:spTree>
    <p:extLst>
      <p:ext uri="{BB962C8B-B14F-4D97-AF65-F5344CB8AC3E}">
        <p14:creationId xmlns:p14="http://schemas.microsoft.com/office/powerpoint/2010/main" val="10910055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2FAE3A4-7F44-EF51-A3EC-CA39E3A221B9}"/>
              </a:ext>
            </a:extLst>
          </p:cNvPr>
          <p:cNvSpPr txBox="1"/>
          <p:nvPr/>
        </p:nvSpPr>
        <p:spPr>
          <a:xfrm>
            <a:off x="757409" y="715626"/>
            <a:ext cx="10942504" cy="27853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021-0502-0028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Un avion est en descente en ligne droite avec les spoilers déployés. Si  le pilote initie un virage par la gauche en descente: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Les spoilers bougent uniquement sur l'aile descendante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Les spoilers bougent seulement sur l'aile montante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Les spoilers montent sur l'aile descendante et descendent sur l'aile montante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Les spoilers montent sur l'aile descendante et l'aile montante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7" name="ZoneTexte 6">
            <a:extLst>
              <a:ext uri="{FF2B5EF4-FFF2-40B4-BE49-F238E27FC236}">
                <a16:creationId xmlns:a16="http://schemas.microsoft.com/office/drawing/2014/main" id="{65C52ED4-CC50-61C6-6D16-08E302C5D3DA}"/>
              </a:ext>
            </a:extLst>
          </p:cNvPr>
          <p:cNvSpPr txBox="1"/>
          <p:nvPr/>
        </p:nvSpPr>
        <p:spPr>
          <a:xfrm>
            <a:off x="757409" y="4302458"/>
            <a:ext cx="10942504" cy="12772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C</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problème posé suppose que l'avion est en descente initiale avec les spoilers partiellement déployés. A la mise en virage à gauche, ceux de l'aile intérieure au virage augmentent leur déflexion et ceux de l'aile extérieure au virage diminuent leur déflexion.</a:t>
            </a:r>
          </a:p>
        </p:txBody>
      </p:sp>
    </p:spTree>
    <p:extLst>
      <p:ext uri="{BB962C8B-B14F-4D97-AF65-F5344CB8AC3E}">
        <p14:creationId xmlns:p14="http://schemas.microsoft.com/office/powerpoint/2010/main" val="295522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C6B4351-361B-2CF4-B45C-4CD13453639D}"/>
              </a:ext>
            </a:extLst>
          </p:cNvPr>
          <p:cNvSpPr txBox="1"/>
          <p:nvPr/>
        </p:nvSpPr>
        <p:spPr>
          <a:xfrm>
            <a:off x="1266941" y="815653"/>
            <a:ext cx="9992298" cy="250837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Les commandes de trim de profondeur comprennent deux inverseurs par manche afin de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Faire fonctionner les deux moteurs de trim</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Eviter que les pilotes ne commandent des sens de débattements différents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Réduire la probabilité de déroulement de trim non contrôlé</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Disposer de deux vitesses de trim, lente à haute vitesse et rapide à basse vitesse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7" name="ZoneTexte 6">
            <a:extLst>
              <a:ext uri="{FF2B5EF4-FFF2-40B4-BE49-F238E27FC236}">
                <a16:creationId xmlns:a16="http://schemas.microsoft.com/office/drawing/2014/main" id="{AE9CADE1-E818-4C6E-1C1C-DCB59F6CF73B}"/>
              </a:ext>
            </a:extLst>
          </p:cNvPr>
          <p:cNvSpPr txBox="1"/>
          <p:nvPr/>
        </p:nvSpPr>
        <p:spPr>
          <a:xfrm>
            <a:off x="691309" y="4676300"/>
            <a:ext cx="10700132" cy="13542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C</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Si un inverseur de commande de trim était monté seul et se bloquait en position active, cela entraînerait un déroulement de trim non commandé qui pourrait rendre l’avion incontrôlable.</a:t>
            </a:r>
          </a:p>
        </p:txBody>
      </p:sp>
    </p:spTree>
    <p:extLst>
      <p:ext uri="{BB962C8B-B14F-4D97-AF65-F5344CB8AC3E}">
        <p14:creationId xmlns:p14="http://schemas.microsoft.com/office/powerpoint/2010/main" val="77192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56F9EC7-D049-5021-35EB-D5D772090B50}"/>
              </a:ext>
            </a:extLst>
          </p:cNvPr>
          <p:cNvSpPr txBox="1"/>
          <p:nvPr/>
        </p:nvSpPr>
        <p:spPr>
          <a:xfrm>
            <a:off x="1057619" y="677154"/>
            <a:ext cx="10311788"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021-0502-0023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volet de trim (trim tab)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Augmente le moment de charnière et l’efficacité de la gouverne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Réduit le moment de charnière et diminue l’efficacité de la gouverne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Augmente le moment de charnière et réduit efficacité de la gouverne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Réduit le moment de charnière et augmente l’efficacité de la gouverne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spcAft>
                <a:spcPts val="600"/>
              </a:spcAft>
            </a:pP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id="{D6557526-8DD1-FE2F-F018-C4353870DB85}"/>
              </a:ext>
            </a:extLst>
          </p:cNvPr>
          <p:cNvSpPr txBox="1"/>
          <p:nvPr/>
        </p:nvSpPr>
        <p:spPr>
          <a:xfrm>
            <a:off x="922661" y="4152211"/>
            <a:ext cx="10920471" cy="13542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B</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trim tab réduit le moment de charnière, c’est le but recherché. Mais il  réduit aussi l’efficacité de la gouverne car il se braque dans la direction opposée au braquage de  la gouverne.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dirty="0"/>
          </a:p>
        </p:txBody>
      </p:sp>
    </p:spTree>
    <p:extLst>
      <p:ext uri="{BB962C8B-B14F-4D97-AF65-F5344CB8AC3E}">
        <p14:creationId xmlns:p14="http://schemas.microsoft.com/office/powerpoint/2010/main" val="196425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66F8EC9-29CC-0279-0CAB-1EA3C4402AF5}"/>
              </a:ext>
            </a:extLst>
          </p:cNvPr>
          <p:cNvSpPr txBox="1"/>
          <p:nvPr/>
        </p:nvSpPr>
        <p:spPr>
          <a:xfrm>
            <a:off x="1418422" y="1024974"/>
            <a:ext cx="10017086" cy="250837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021-0502-0007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Les avions actuels comportent des becs et des volets  dans le but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D’augmenter la portance sans pénaliser la traînée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De réduire les vitesses de décollage et d’approche à des valeurs acceptables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De réduire les vitesses de décollage, d’approche et d’atterrissage à des valeurs acceptables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D’augmenter la traînée à basse vitesse pour favoriser l’atterrissage</a:t>
            </a:r>
          </a:p>
          <a:p>
            <a:pPr algn="just">
              <a:spcAft>
                <a:spcPts val="600"/>
              </a:spcAft>
            </a:pP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id="{2B7D50E8-8EB9-FD92-48AB-51093C3C6B83}"/>
              </a:ext>
            </a:extLst>
          </p:cNvPr>
          <p:cNvSpPr txBox="1"/>
          <p:nvPr/>
        </p:nvSpPr>
        <p:spPr>
          <a:xfrm>
            <a:off x="1109949" y="4268676"/>
            <a:ext cx="10634032" cy="13542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C</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Ces dispositifs augmentant la portance de l’aile ils permettent de voler moins vite à une masse donnée, ce qui est indispensable dans les phases de décollage, d’approche et d’atterrissage.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dirty="0"/>
          </a:p>
        </p:txBody>
      </p:sp>
    </p:spTree>
    <p:extLst>
      <p:ext uri="{BB962C8B-B14F-4D97-AF65-F5344CB8AC3E}">
        <p14:creationId xmlns:p14="http://schemas.microsoft.com/office/powerpoint/2010/main" val="227753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B60AB6E-A891-DDFB-ACCC-5A5BAA57FA31}"/>
              </a:ext>
            </a:extLst>
          </p:cNvPr>
          <p:cNvSpPr txBox="1"/>
          <p:nvPr/>
        </p:nvSpPr>
        <p:spPr>
          <a:xfrm>
            <a:off x="572877" y="461710"/>
            <a:ext cx="10653311" cy="37702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021-0502-0026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En ce qui concerne la compensation de régime d'un avion conventionnel équipé d'un système de commandes de vol irréversibles, quelle affirmation est correcte ou incorrecte: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1 Le point neutre de la sensation musculaire de la commande de profondeur change quand on utilise le trim de profondeur</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2Le point neutre de la sensation musculaire de la commande d'ailerons change quand on utilise le trim d'ailerons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- 1 est correcte 2 est correcte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- 1 est correcte 2 est incorrecte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- 1 est incorrecte 2 est incorrecte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- 1 est incorrecte 2 est correcte</a:t>
            </a:r>
          </a:p>
          <a:p>
            <a:pPr algn="just">
              <a:spcAft>
                <a:spcPts val="600"/>
              </a:spcAft>
            </a:pP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id="{205D9AFD-AEE5-EC06-9DBB-4AED79F724EC}"/>
              </a:ext>
            </a:extLst>
          </p:cNvPr>
          <p:cNvSpPr txBox="1"/>
          <p:nvPr/>
        </p:nvSpPr>
        <p:spPr>
          <a:xfrm>
            <a:off x="572876" y="4544097"/>
            <a:ext cx="10653311" cy="13542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D</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trim de la profondeur ne modifie pas le neutre de la sensation musculaire puisqu'il est réalisé en modifiant la position du plan horizontal.</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dirty="0"/>
          </a:p>
        </p:txBody>
      </p:sp>
    </p:spTree>
    <p:extLst>
      <p:ext uri="{BB962C8B-B14F-4D97-AF65-F5344CB8AC3E}">
        <p14:creationId xmlns:p14="http://schemas.microsoft.com/office/powerpoint/2010/main" val="169342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3DDC430-6857-E81A-4F32-069E9638E30C}"/>
              </a:ext>
            </a:extLst>
          </p:cNvPr>
          <p:cNvSpPr txBox="1"/>
          <p:nvPr/>
        </p:nvSpPr>
        <p:spPr>
          <a:xfrm>
            <a:off x="1222873" y="638682"/>
            <a:ext cx="9915180" cy="250837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021-0502-0031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Dans les conceptions les plus courantes, le Plan Horizontal Réglable des gros avions de transport:</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est mis en mouvement en réponse à des mouvements latéraux du manche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est commandé par des vérins hydrauliques (jacks)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est mis en mouvement par des volets de compensation hydrauliques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compense l'avion grâce à des volets de compensation</a:t>
            </a:r>
          </a:p>
          <a:p>
            <a:pPr algn="just">
              <a:spcAft>
                <a:spcPts val="600"/>
              </a:spcAft>
            </a:pP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id="{3128B57A-F17C-DC86-70D6-D0C69F6442ED}"/>
              </a:ext>
            </a:extLst>
          </p:cNvPr>
          <p:cNvSpPr txBox="1"/>
          <p:nvPr/>
        </p:nvSpPr>
        <p:spPr>
          <a:xfrm>
            <a:off x="1010797" y="4433228"/>
            <a:ext cx="9915180" cy="13542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B</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Sur les avions de transport le Plan Horizontal Réglable est généralement commandé par des moteurs hydrauliques agissant sur un système vis/écrou. Néanmoins la "bonne" réponse est la seule acceptable.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dirty="0"/>
          </a:p>
        </p:txBody>
      </p:sp>
    </p:spTree>
    <p:extLst>
      <p:ext uri="{BB962C8B-B14F-4D97-AF65-F5344CB8AC3E}">
        <p14:creationId xmlns:p14="http://schemas.microsoft.com/office/powerpoint/2010/main" val="387827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A3B1DC9-3A71-AA98-15A0-22AB09FB7992}"/>
              </a:ext>
            </a:extLst>
          </p:cNvPr>
          <p:cNvSpPr txBox="1"/>
          <p:nvPr/>
        </p:nvSpPr>
        <p:spPr>
          <a:xfrm>
            <a:off x="859316" y="426909"/>
            <a:ext cx="10719412" cy="27853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021-0502-0022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Trimmer les ailerons ou la gouverne de direction d'un avion équipé d'un système de commandes de vol irréversibles: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N'est pas nécessaire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Est réalisé en déplaçant le point neutre de la servocommande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Est réalisé en déplaçant le point neutre de la sensation musculaire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N'est pas possible</a:t>
            </a:r>
          </a:p>
          <a:p>
            <a:pPr algn="just">
              <a:spcAft>
                <a:spcPts val="600"/>
              </a:spcAft>
            </a:pP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id="{D6266D7A-CB99-9ADD-AA56-51BEE12360B8}"/>
              </a:ext>
            </a:extLst>
          </p:cNvPr>
          <p:cNvSpPr txBox="1"/>
          <p:nvPr/>
        </p:nvSpPr>
        <p:spPr>
          <a:xfrm>
            <a:off x="690390" y="3645714"/>
            <a:ext cx="10888338" cy="19082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C</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On sait que les servocommandes irréversibles imposent la présence d'un dispositif de sensation musculaire artificielle. En décalant le point neutre de ce dispositif on peut obtenir un braquage permanent de la gouverne sans effort pilote. On dit que la gouverne est trimée.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L'exemple le plus démonstratif est la gouverne de direction. En cas de panne réacteur, le fait de trimer la gouverne de direction permet au pilote de ne pas avoir à exercer une pression permanente sur le palonnier.</a:t>
            </a:r>
          </a:p>
        </p:txBody>
      </p:sp>
    </p:spTree>
    <p:extLst>
      <p:ext uri="{BB962C8B-B14F-4D97-AF65-F5344CB8AC3E}">
        <p14:creationId xmlns:p14="http://schemas.microsoft.com/office/powerpoint/2010/main" val="379617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85160DD-F29B-4418-C440-13851B8D2D9A}"/>
              </a:ext>
            </a:extLst>
          </p:cNvPr>
          <p:cNvSpPr txBox="1"/>
          <p:nvPr/>
        </p:nvSpPr>
        <p:spPr>
          <a:xfrm>
            <a:off x="1112704" y="1031445"/>
            <a:ext cx="10443990" cy="27853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021-0502-0029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Un "bec" sur une aile est:</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un dispositif de bord d'attaque qui force une partie de l'air à haute énergie à s'écouler sur l'extrados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un autre mot pour désigner un volet Fowler</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un volet divisé disposé le long du bord d'attaque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un volet de bord d'attaque</a:t>
            </a:r>
          </a:p>
          <a:p>
            <a:pPr algn="just">
              <a:spcAft>
                <a:spcPts val="600"/>
              </a:spcAft>
            </a:pPr>
            <a:endParaRPr lang="fr-FR"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id="{FEB4CA8C-4A7A-6868-4A50-627747350785}"/>
              </a:ext>
            </a:extLst>
          </p:cNvPr>
          <p:cNvSpPr txBox="1"/>
          <p:nvPr/>
        </p:nvSpPr>
        <p:spPr>
          <a:xfrm>
            <a:off x="1024569" y="4195687"/>
            <a:ext cx="9871113" cy="10772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A</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Les becs de bord d'attaque augmentent la portance à une incidence supérieure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déploiement automatique des spoilers sol à l'atterrissage est commandé par:</a:t>
            </a:r>
          </a:p>
        </p:txBody>
      </p:sp>
    </p:spTree>
    <p:extLst>
      <p:ext uri="{BB962C8B-B14F-4D97-AF65-F5344CB8AC3E}">
        <p14:creationId xmlns:p14="http://schemas.microsoft.com/office/powerpoint/2010/main" val="170516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4129336-3627-F909-5912-BFFDE1B71206}"/>
              </a:ext>
            </a:extLst>
          </p:cNvPr>
          <p:cNvSpPr txBox="1"/>
          <p:nvPr/>
        </p:nvSpPr>
        <p:spPr>
          <a:xfrm>
            <a:off x="1200839" y="1131124"/>
            <a:ext cx="10642293" cy="215443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021-0502-0013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réglage du trim de direction d'un avion équipé de commandes de vol irréversibles est réalisé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Par un décalage du point neutre de la sensation musculaire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N'est pas nécessaire car cet avion ne nécessite par de trim de direction</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En réglant le volet de compensation</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Par un ajustement du limiteur de débattement</a:t>
            </a:r>
          </a:p>
        </p:txBody>
      </p:sp>
      <p:sp>
        <p:nvSpPr>
          <p:cNvPr id="7" name="ZoneTexte 6">
            <a:extLst>
              <a:ext uri="{FF2B5EF4-FFF2-40B4-BE49-F238E27FC236}">
                <a16:creationId xmlns:a16="http://schemas.microsoft.com/office/drawing/2014/main" id="{7522597C-6956-86F1-0DA0-4F9F89BD75A1}"/>
              </a:ext>
            </a:extLst>
          </p:cNvPr>
          <p:cNvSpPr txBox="1"/>
          <p:nvPr/>
        </p:nvSpPr>
        <p:spPr>
          <a:xfrm>
            <a:off x="1200839" y="4555817"/>
            <a:ext cx="10534880" cy="10002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A</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Sur les commandes d'ailerons et de direction de ce type d'avion la compensation de régime est réalisée en déplaçant le point neutre de la sensation musculaire artificielle</a:t>
            </a:r>
          </a:p>
        </p:txBody>
      </p:sp>
    </p:spTree>
    <p:extLst>
      <p:ext uri="{BB962C8B-B14F-4D97-AF65-F5344CB8AC3E}">
        <p14:creationId xmlns:p14="http://schemas.microsoft.com/office/powerpoint/2010/main" val="398504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D8E5562-F552-82EF-9515-265963F14F19}"/>
              </a:ext>
            </a:extLst>
          </p:cNvPr>
          <p:cNvSpPr txBox="1"/>
          <p:nvPr/>
        </p:nvSpPr>
        <p:spPr>
          <a:xfrm>
            <a:off x="848299" y="1031097"/>
            <a:ext cx="11005850" cy="333937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021-0502-0012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La plupart des gros avions conventionnels ne sont pas équipés de  volets de compensation sur les gouvernes de direction et les ailerons. Est-il quand même possible de "trimer" les gouvernes?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Oui mais c'est seulement possible avant le vol. La maintenance ajuste les gouvernes pour la phase croisière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Oui en déplaçant le point neutre du dispositif de sensation musculaire par l'intermédiaire d'un inverseur électrique.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Oui mais il est seulement possible de "trimer" quand le pilote automatique est engagé</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Non, sans volet de compensation il n'est pas possible de "trimer"</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7" name="ZoneTexte 6">
            <a:extLst>
              <a:ext uri="{FF2B5EF4-FFF2-40B4-BE49-F238E27FC236}">
                <a16:creationId xmlns:a16="http://schemas.microsoft.com/office/drawing/2014/main" id="{16AB4AC8-3FCF-8A92-A167-F898E3897578}"/>
              </a:ext>
            </a:extLst>
          </p:cNvPr>
          <p:cNvSpPr txBox="1"/>
          <p:nvPr/>
        </p:nvSpPr>
        <p:spPr>
          <a:xfrm>
            <a:off x="3045246" y="5478468"/>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B</a:t>
            </a:r>
          </a:p>
        </p:txBody>
      </p:sp>
    </p:spTree>
    <p:extLst>
      <p:ext uri="{BB962C8B-B14F-4D97-AF65-F5344CB8AC3E}">
        <p14:creationId xmlns:p14="http://schemas.microsoft.com/office/powerpoint/2010/main" val="327981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3B10ABD3-3A26-A61A-2017-6F2E608F1BD5}"/>
              </a:ext>
            </a:extLst>
          </p:cNvPr>
          <p:cNvPicPr>
            <a:picLocks noGrp="1" noChangeAspect="1"/>
          </p:cNvPicPr>
          <p:nvPr>
            <p:ph idx="1"/>
          </p:nvPr>
        </p:nvPicPr>
        <p:blipFill>
          <a:blip r:embed="rId2"/>
          <a:stretch>
            <a:fillRect/>
          </a:stretch>
        </p:blipFill>
        <p:spPr>
          <a:xfrm>
            <a:off x="7277481" y="1636696"/>
            <a:ext cx="4321976" cy="4351338"/>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32A1018D-6F5F-0460-D1A7-27FFB58DA9E9}"/>
              </a:ext>
            </a:extLst>
          </p:cNvPr>
          <p:cNvSpPr txBox="1"/>
          <p:nvPr/>
        </p:nvSpPr>
        <p:spPr>
          <a:xfrm>
            <a:off x="445437" y="1742320"/>
            <a:ext cx="6205388"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b="0" i="0" u="none" strike="noStrike" baseline="0" dirty="0">
                <a:solidFill>
                  <a:srgbClr val="000000"/>
                </a:solidFill>
              </a:rPr>
              <a:t>Il permet de dégager l’empennage horizontal de l’écoulement perturbé notamment par, le flux chaud des réacteurs si ceux-ci sont placés sur le fuselage arrière ou par le souffle des hélices. </a:t>
            </a:r>
          </a:p>
          <a:p>
            <a:pPr marL="285750" indent="-285750" algn="just">
              <a:lnSpc>
                <a:spcPct val="150000"/>
              </a:lnSpc>
              <a:buFont typeface="Arial" panose="020B0604020202020204" pitchFamily="34" charset="0"/>
              <a:buChar char="•"/>
            </a:pPr>
            <a:r>
              <a:rPr lang="fr-FR" b="0" i="0" u="none" strike="noStrike" baseline="0" dirty="0">
                <a:solidFill>
                  <a:srgbClr val="000000"/>
                </a:solidFill>
              </a:rPr>
              <a:t>Si cet empennage n’est pas soufflé, il sera moins efficace aux basses vitesses et sa surface devra être légèrement plus importante que sur un empennage classique situé dans le souffle des hélices. </a:t>
            </a:r>
            <a:endParaRPr lang="fr-FR" dirty="0"/>
          </a:p>
        </p:txBody>
      </p:sp>
      <p:sp>
        <p:nvSpPr>
          <p:cNvPr id="9" name="ZoneTexte 8">
            <a:extLst>
              <a:ext uri="{FF2B5EF4-FFF2-40B4-BE49-F238E27FC236}">
                <a16:creationId xmlns:a16="http://schemas.microsoft.com/office/drawing/2014/main" id="{A59BE198-AFBE-A841-019B-6F0635EAE324}"/>
              </a:ext>
            </a:extLst>
          </p:cNvPr>
          <p:cNvSpPr txBox="1"/>
          <p:nvPr/>
        </p:nvSpPr>
        <p:spPr>
          <a:xfrm>
            <a:off x="7277481" y="6054136"/>
            <a:ext cx="4699566" cy="338554"/>
          </a:xfrm>
          <a:prstGeom prst="rect">
            <a:avLst/>
          </a:prstGeom>
          <a:noFill/>
        </p:spPr>
        <p:txBody>
          <a:bodyPr wrap="square">
            <a:spAutoFit/>
          </a:bodyPr>
          <a:lstStyle/>
          <a:p>
            <a:pPr algn="ctr"/>
            <a:r>
              <a:rPr lang="fr-FR" sz="1600" b="0" i="1" u="none" strike="noStrike" baseline="0" dirty="0">
                <a:solidFill>
                  <a:srgbClr val="000000"/>
                </a:solidFill>
              </a:rPr>
              <a:t>Empennage en T </a:t>
            </a:r>
            <a:r>
              <a:rPr lang="fr-FR" sz="1600" b="0" i="1" u="none" strike="noStrike" baseline="0" dirty="0" err="1">
                <a:solidFill>
                  <a:srgbClr val="000000"/>
                </a:solidFill>
              </a:rPr>
              <a:t>Mcdonnell</a:t>
            </a:r>
            <a:r>
              <a:rPr lang="fr-FR" sz="1600" b="0" i="1" u="none" strike="noStrike" baseline="0" dirty="0">
                <a:solidFill>
                  <a:srgbClr val="000000"/>
                </a:solidFill>
              </a:rPr>
              <a:t> Douglas MD-95 </a:t>
            </a:r>
            <a:endParaRPr lang="fr-FR" sz="1600" i="1" dirty="0"/>
          </a:p>
        </p:txBody>
      </p:sp>
      <p:sp>
        <p:nvSpPr>
          <p:cNvPr id="10" name="Titre 1">
            <a:extLst>
              <a:ext uri="{FF2B5EF4-FFF2-40B4-BE49-F238E27FC236}">
                <a16:creationId xmlns:a16="http://schemas.microsoft.com/office/drawing/2014/main" id="{CABFE317-5216-6580-4B1D-E59F675D9C14}"/>
              </a:ext>
            </a:extLst>
          </p:cNvPr>
          <p:cNvSpPr>
            <a:spLocks noGrp="1"/>
          </p:cNvSpPr>
          <p:nvPr>
            <p:ph type="title"/>
          </p:nvPr>
        </p:nvSpPr>
        <p:spPr>
          <a:xfrm>
            <a:off x="4405368" y="542169"/>
            <a:ext cx="2984653" cy="500866"/>
          </a:xfrm>
        </p:spPr>
        <p:style>
          <a:lnRef idx="2">
            <a:schemeClr val="accent2"/>
          </a:lnRef>
          <a:fillRef idx="1">
            <a:schemeClr val="lt1"/>
          </a:fillRef>
          <a:effectRef idx="0">
            <a:schemeClr val="accent2"/>
          </a:effectRef>
          <a:fontRef idx="minor">
            <a:schemeClr val="dk1"/>
          </a:fontRef>
        </p:style>
        <p:txBody>
          <a:bodyPr/>
          <a:lstStyle/>
          <a:p>
            <a:pPr algn="ctr"/>
            <a:r>
              <a:rPr lang="fr-FR" sz="1800" b="0" i="0" u="none" strike="noStrike" baseline="0" dirty="0">
                <a:solidFill>
                  <a:srgbClr val="000000"/>
                </a:solidFill>
              </a:rPr>
              <a:t>Les empennages classiques </a:t>
            </a:r>
            <a:endParaRPr lang="fr-FR" dirty="0"/>
          </a:p>
        </p:txBody>
      </p:sp>
      <p:sp>
        <p:nvSpPr>
          <p:cNvPr id="11" name="ZoneTexte 10">
            <a:extLst>
              <a:ext uri="{FF2B5EF4-FFF2-40B4-BE49-F238E27FC236}">
                <a16:creationId xmlns:a16="http://schemas.microsoft.com/office/drawing/2014/main" id="{7D34BFCD-922B-815D-C4E8-1562FF972E8C}"/>
              </a:ext>
            </a:extLst>
          </p:cNvPr>
          <p:cNvSpPr txBox="1"/>
          <p:nvPr/>
        </p:nvSpPr>
        <p:spPr>
          <a:xfrm>
            <a:off x="2848777" y="79984"/>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baseline="0" dirty="0">
                <a:solidFill>
                  <a:srgbClr val="000000"/>
                </a:solidFill>
              </a:rPr>
              <a:t>Différentes configurations d’empennages</a:t>
            </a:r>
            <a:endParaRPr lang="fr-FR" dirty="0"/>
          </a:p>
        </p:txBody>
      </p:sp>
      <p:sp>
        <p:nvSpPr>
          <p:cNvPr id="12" name="ZoneTexte 11">
            <a:extLst>
              <a:ext uri="{FF2B5EF4-FFF2-40B4-BE49-F238E27FC236}">
                <a16:creationId xmlns:a16="http://schemas.microsoft.com/office/drawing/2014/main" id="{32B61968-2E1F-5CE0-1BD2-9E0E99957658}"/>
              </a:ext>
            </a:extLst>
          </p:cNvPr>
          <p:cNvSpPr txBox="1"/>
          <p:nvPr/>
        </p:nvSpPr>
        <p:spPr>
          <a:xfrm>
            <a:off x="7390021" y="561480"/>
            <a:ext cx="2259040" cy="369332"/>
          </a:xfrm>
          <a:prstGeom prst="rect">
            <a:avLst/>
          </a:prstGeom>
          <a:noFill/>
        </p:spPr>
        <p:txBody>
          <a:bodyPr wrap="square">
            <a:spAutoFit/>
          </a:bodyPr>
          <a:lstStyle/>
          <a:p>
            <a:pPr algn="ctr"/>
            <a:r>
              <a:rPr lang="fr-FR" sz="1800" b="1" i="0" u="none" strike="noStrike" baseline="0" dirty="0">
                <a:solidFill>
                  <a:srgbClr val="000000"/>
                </a:solidFill>
                <a:latin typeface="Times New Roman" panose="02020603050405020304" pitchFamily="18" charset="0"/>
              </a:rPr>
              <a:t>L’empennage en T </a:t>
            </a:r>
          </a:p>
        </p:txBody>
      </p:sp>
    </p:spTree>
    <p:extLst>
      <p:ext uri="{BB962C8B-B14F-4D97-AF65-F5344CB8AC3E}">
        <p14:creationId xmlns:p14="http://schemas.microsoft.com/office/powerpoint/2010/main" val="34636984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4ACE5C1-7C8C-A9FF-D287-559C8364AFA6}"/>
              </a:ext>
            </a:extLst>
          </p:cNvPr>
          <p:cNvSpPr txBox="1"/>
          <p:nvPr/>
        </p:nvSpPr>
        <p:spPr>
          <a:xfrm>
            <a:off x="1531345" y="1042288"/>
            <a:ext cx="8199303" cy="250837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021-0502-0001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Les volets Krueger sont typiquement positionnés: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Sur le bord de fuite de l'aile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Près de l'extrémité de l'aile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Sur la totalité du bord d'attaque de l'aile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Près de l'emplanture de l'aile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7" name="ZoneTexte 6">
            <a:extLst>
              <a:ext uri="{FF2B5EF4-FFF2-40B4-BE49-F238E27FC236}">
                <a16:creationId xmlns:a16="http://schemas.microsoft.com/office/drawing/2014/main" id="{B81FE0AE-FA31-9D5A-6041-1A79E67E0A2E}"/>
              </a:ext>
            </a:extLst>
          </p:cNvPr>
          <p:cNvSpPr txBox="1"/>
          <p:nvPr/>
        </p:nvSpPr>
        <p:spPr>
          <a:xfrm>
            <a:off x="1385371" y="3831145"/>
            <a:ext cx="10160306" cy="19082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D</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Les volets Krueger sont toujours des volets de bord d’attaque. Sur les avions des années 70 ils étaient couramment utilisés comme dispositifs hypersustentateurs et généralement situés près de l’emplanture des ailes (par exemple sur B747 entre le fuselage et les réacteurs intérieurs). Le reste du bord d’attaque était équipé de becs ou de volets à cambrure variable.</a:t>
            </a:r>
          </a:p>
        </p:txBody>
      </p:sp>
    </p:spTree>
    <p:extLst>
      <p:ext uri="{BB962C8B-B14F-4D97-AF65-F5344CB8AC3E}">
        <p14:creationId xmlns:p14="http://schemas.microsoft.com/office/powerpoint/2010/main" val="249183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34E1675-6A5B-2F3C-B555-802D6D3D2515}"/>
              </a:ext>
            </a:extLst>
          </p:cNvPr>
          <p:cNvSpPr txBox="1"/>
          <p:nvPr/>
        </p:nvSpPr>
        <p:spPr>
          <a:xfrm>
            <a:off x="1164575" y="633782"/>
            <a:ext cx="9862849" cy="332398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Concernant la compensation de régime des avions à commandes de vol irréversibles d'un avion conventionnel, quelle affirmation est correcte ou incorrecte?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1 La position du point neutre de la sensation musculaire de la commande de profondeur  change  quand on utilise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le"trim</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de profondeur</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2 La position du point neutre de la commande de gauchissement ne change pas quand on utilise le trim des ailerons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- 1 est correcte 2 est correcte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- 1 est incorrecte 2 est incorrecte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- 1 est correcte 2 est incorrecte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- 1 est incorrecte 2 est correcte </a:t>
            </a:r>
          </a:p>
        </p:txBody>
      </p:sp>
      <p:sp>
        <p:nvSpPr>
          <p:cNvPr id="7" name="ZoneTexte 6">
            <a:extLst>
              <a:ext uri="{FF2B5EF4-FFF2-40B4-BE49-F238E27FC236}">
                <a16:creationId xmlns:a16="http://schemas.microsoft.com/office/drawing/2014/main" id="{0695250A-3AAB-BCC4-3589-4ECBCD9992F7}"/>
              </a:ext>
            </a:extLst>
          </p:cNvPr>
          <p:cNvSpPr txBox="1"/>
          <p:nvPr/>
        </p:nvSpPr>
        <p:spPr>
          <a:xfrm>
            <a:off x="1242152" y="4317465"/>
            <a:ext cx="9995052" cy="16312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B</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Quand on utilise le "trim" de profondeur on déplace le stabilisateur horizontal à calage variable et pas le point neutre de la sensation musculaire de profondeur.</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Sur les autres axes (roulis, lacet) le trim déplace le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poit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neutre du dispositif de sensation musculaire artificielle</a:t>
            </a:r>
          </a:p>
        </p:txBody>
      </p:sp>
    </p:spTree>
    <p:extLst>
      <p:ext uri="{BB962C8B-B14F-4D97-AF65-F5344CB8AC3E}">
        <p14:creationId xmlns:p14="http://schemas.microsoft.com/office/powerpoint/2010/main" val="317796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5F35C2A-CC34-A805-1A84-030F74710D04}"/>
              </a:ext>
            </a:extLst>
          </p:cNvPr>
          <p:cNvSpPr txBox="1"/>
          <p:nvPr/>
        </p:nvSpPr>
        <p:spPr>
          <a:xfrm>
            <a:off x="1200839" y="1415818"/>
            <a:ext cx="10333821" cy="206210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Certains  volets augmentent la surface de la voilure en reculant en même temps qu’ils s’abaissent. Ces volets sont appelés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Volets Fowler</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Volets à mouvement arrière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Volets à fentes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Volets fractionnés</a:t>
            </a:r>
          </a:p>
        </p:txBody>
      </p:sp>
      <p:sp>
        <p:nvSpPr>
          <p:cNvPr id="7" name="ZoneTexte 6">
            <a:extLst>
              <a:ext uri="{FF2B5EF4-FFF2-40B4-BE49-F238E27FC236}">
                <a16:creationId xmlns:a16="http://schemas.microsoft.com/office/drawing/2014/main" id="{4D60B0B8-706E-8D34-DBD1-322E1E2CA0F5}"/>
              </a:ext>
            </a:extLst>
          </p:cNvPr>
          <p:cNvSpPr txBox="1"/>
          <p:nvPr/>
        </p:nvSpPr>
        <p:spPr>
          <a:xfrm>
            <a:off x="1200839" y="4444946"/>
            <a:ext cx="10543142" cy="13542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A</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Les volets de type Fowler reculent puis s’abaissent augmentant ainsi la surface de l’aile. L'augmentation de la portance est donc due à l'augmentation de la surface et de la courbure de l'aile.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fr-FR" dirty="0"/>
          </a:p>
        </p:txBody>
      </p:sp>
    </p:spTree>
    <p:extLst>
      <p:ext uri="{BB962C8B-B14F-4D97-AF65-F5344CB8AC3E}">
        <p14:creationId xmlns:p14="http://schemas.microsoft.com/office/powerpoint/2010/main" val="10622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BD59BF9-2276-BF41-179C-02B02762306C}"/>
              </a:ext>
            </a:extLst>
          </p:cNvPr>
          <p:cNvSpPr txBox="1"/>
          <p:nvPr/>
        </p:nvSpPr>
        <p:spPr>
          <a:xfrm>
            <a:off x="903383" y="1408123"/>
            <a:ext cx="10994833" cy="215443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021-0502-0018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rôle d’un volet compensateur (tab) est de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Trimer l’avion à basse vitesse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Réduire les efforts aux commandes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Réduire ou annuler les efforts aux commandes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Trimer l’avion en vol normal </a:t>
            </a:r>
          </a:p>
        </p:txBody>
      </p:sp>
      <p:sp>
        <p:nvSpPr>
          <p:cNvPr id="7" name="ZoneTexte 6">
            <a:extLst>
              <a:ext uri="{FF2B5EF4-FFF2-40B4-BE49-F238E27FC236}">
                <a16:creationId xmlns:a16="http://schemas.microsoft.com/office/drawing/2014/main" id="{D8EBFE84-60D4-F511-9D22-E0689DED72BA}"/>
              </a:ext>
            </a:extLst>
          </p:cNvPr>
          <p:cNvSpPr txBox="1"/>
          <p:nvPr/>
        </p:nvSpPr>
        <p:spPr>
          <a:xfrm>
            <a:off x="903383" y="4296131"/>
            <a:ext cx="10994832" cy="10002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C</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volet de compensation (tab) peut être utilisé pour la compensation de régime et dans ce cas il permet d’annuler les efforts aux commandes ou pour la compensation d’évolution et dans ce cas il permet de réduire ces efforts.</a:t>
            </a:r>
          </a:p>
        </p:txBody>
      </p:sp>
    </p:spTree>
    <p:extLst>
      <p:ext uri="{BB962C8B-B14F-4D97-AF65-F5344CB8AC3E}">
        <p14:creationId xmlns:p14="http://schemas.microsoft.com/office/powerpoint/2010/main" val="335568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C837CAE-5869-4A44-4BB4-76ABFAC41A86}"/>
              </a:ext>
            </a:extLst>
          </p:cNvPr>
          <p:cNvSpPr txBox="1"/>
          <p:nvPr/>
        </p:nvSpPr>
        <p:spPr>
          <a:xfrm>
            <a:off x="1032830" y="1074463"/>
            <a:ext cx="8529809" cy="215443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021-0502-0023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volet de trim (trim tab)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Augmente le moment de charnière et l’efficacité de la gouverne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Réduit le moment de charnière et augmente l’efficacité de la gouverne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Augmente le moment de charnière et réduit efficacité de la gouverne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Réduit le moment de charnière et diminue l’efficacité de la gouverne</a:t>
            </a:r>
          </a:p>
        </p:txBody>
      </p:sp>
      <p:sp>
        <p:nvSpPr>
          <p:cNvPr id="7" name="ZoneTexte 6">
            <a:extLst>
              <a:ext uri="{FF2B5EF4-FFF2-40B4-BE49-F238E27FC236}">
                <a16:creationId xmlns:a16="http://schemas.microsoft.com/office/drawing/2014/main" id="{12BB1F10-3F09-2F25-5317-BC94816E9743}"/>
              </a:ext>
            </a:extLst>
          </p:cNvPr>
          <p:cNvSpPr txBox="1"/>
          <p:nvPr/>
        </p:nvSpPr>
        <p:spPr>
          <a:xfrm>
            <a:off x="1032830" y="4306383"/>
            <a:ext cx="10193357" cy="12772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D</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trim tab réduit le moment de charnière, (en fait il l'annule si il est utilisé correctement)  c’est le but recherché. Mais il  réduit aussi l’efficacité de la gouverne car il se braque dans la direction opposée au braquage de  la gouverne.</a:t>
            </a:r>
          </a:p>
        </p:txBody>
      </p:sp>
    </p:spTree>
    <p:extLst>
      <p:ext uri="{BB962C8B-B14F-4D97-AF65-F5344CB8AC3E}">
        <p14:creationId xmlns:p14="http://schemas.microsoft.com/office/powerpoint/2010/main" val="257418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B811529-4890-2441-0F31-F034D025D10D}"/>
              </a:ext>
            </a:extLst>
          </p:cNvPr>
          <p:cNvSpPr txBox="1"/>
          <p:nvPr/>
        </p:nvSpPr>
        <p:spPr>
          <a:xfrm>
            <a:off x="958467" y="1177291"/>
            <a:ext cx="9529591" cy="178510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Les commandes de trim de profondeur comprennent deux inverseurs par manche afin de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Eviter que les pilotes ne commandent des sens de débattements différents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Faire fonctionner les deux moteurs de trim</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Disposer de deux vitesses de trim, lente à haute vitesse et rapide à basse vitesse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Réduire la probabilité de déroulement de trim non contrôlé</a:t>
            </a:r>
          </a:p>
        </p:txBody>
      </p:sp>
      <p:sp>
        <p:nvSpPr>
          <p:cNvPr id="7" name="ZoneTexte 6">
            <a:extLst>
              <a:ext uri="{FF2B5EF4-FFF2-40B4-BE49-F238E27FC236}">
                <a16:creationId xmlns:a16="http://schemas.microsoft.com/office/drawing/2014/main" id="{198DC91D-15C8-AB4B-6FF8-E8803376DBB9}"/>
              </a:ext>
            </a:extLst>
          </p:cNvPr>
          <p:cNvSpPr txBox="1"/>
          <p:nvPr/>
        </p:nvSpPr>
        <p:spPr>
          <a:xfrm>
            <a:off x="958467" y="4148193"/>
            <a:ext cx="10578947" cy="10002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D</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Si un inverseur de commande de trim était monté seul et se bloquait en position active, cela entraînerait un déroulement de trim non commandé qui pourrait rendre l’avion incontrôlable.</a:t>
            </a:r>
          </a:p>
        </p:txBody>
      </p:sp>
    </p:spTree>
    <p:extLst>
      <p:ext uri="{BB962C8B-B14F-4D97-AF65-F5344CB8AC3E}">
        <p14:creationId xmlns:p14="http://schemas.microsoft.com/office/powerpoint/2010/main" val="43795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6D90E8A-552F-60BA-086B-BA403B8E25E3}"/>
              </a:ext>
            </a:extLst>
          </p:cNvPr>
          <p:cNvSpPr txBox="1"/>
          <p:nvPr/>
        </p:nvSpPr>
        <p:spPr>
          <a:xfrm>
            <a:off x="969484" y="723320"/>
            <a:ext cx="10256704" cy="206210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Considérons un avion conventionnel équipé de commandes de vol irréversibles, au sol moteurs en fonctionnement. Si on actionne le" trim" de direction quelle affirmation est correcte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La gouverne de direction bouge et le palonnier bouge dans la même direction</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Le volet de compensation bouge et le palonnier ne bouge pas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La gouverne bouge, le palonnier ne bouge pas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Le point neutre de la sensation musculaire est déplacé mais la gouverne ne bouge pas</a:t>
            </a:r>
          </a:p>
        </p:txBody>
      </p:sp>
      <p:sp>
        <p:nvSpPr>
          <p:cNvPr id="7" name="ZoneTexte 6">
            <a:extLst>
              <a:ext uri="{FF2B5EF4-FFF2-40B4-BE49-F238E27FC236}">
                <a16:creationId xmlns:a16="http://schemas.microsoft.com/office/drawing/2014/main" id="{704A8318-F29C-A8D6-3688-A83F00153B3C}"/>
              </a:ext>
            </a:extLst>
          </p:cNvPr>
          <p:cNvSpPr txBox="1"/>
          <p:nvPr/>
        </p:nvSpPr>
        <p:spPr>
          <a:xfrm>
            <a:off x="773475" y="3987659"/>
            <a:ext cx="10645049" cy="10002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A</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 déplacement du neutre de la sensation musculaire entraînera un mouvement du palonnier qui déplacera les tiroirs de commande des  servocommandes de direction et in fine de la gouverne. </a:t>
            </a:r>
          </a:p>
        </p:txBody>
      </p:sp>
    </p:spTree>
    <p:extLst>
      <p:ext uri="{BB962C8B-B14F-4D97-AF65-F5344CB8AC3E}">
        <p14:creationId xmlns:p14="http://schemas.microsoft.com/office/powerpoint/2010/main" val="3653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5259C5F-6C7D-6F72-8D3E-9D8B28141BAA}"/>
              </a:ext>
            </a:extLst>
          </p:cNvPr>
          <p:cNvSpPr txBox="1"/>
          <p:nvPr/>
        </p:nvSpPr>
        <p:spPr>
          <a:xfrm>
            <a:off x="1583674" y="1368713"/>
            <a:ext cx="8595911" cy="178510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es volets de bord de fuite :</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Réduisent la portance à une incidence inférieure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Réduisent la portance à une incidence supérieure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Augmentent la portance à une incidence inférieure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Augmentent la portance à une incidence supérieure</a:t>
            </a:r>
          </a:p>
        </p:txBody>
      </p:sp>
      <p:sp>
        <p:nvSpPr>
          <p:cNvPr id="7" name="ZoneTexte 6">
            <a:extLst>
              <a:ext uri="{FF2B5EF4-FFF2-40B4-BE49-F238E27FC236}">
                <a16:creationId xmlns:a16="http://schemas.microsoft.com/office/drawing/2014/main" id="{4F797686-9628-FFF9-7BFC-D2DA218602CB}"/>
              </a:ext>
            </a:extLst>
          </p:cNvPr>
          <p:cNvSpPr txBox="1"/>
          <p:nvPr/>
        </p:nvSpPr>
        <p:spPr>
          <a:xfrm>
            <a:off x="1583674" y="4489013"/>
            <a:ext cx="10072171" cy="10002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C</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Les volets de bord de fuite augmentent la portance  de l’aile pour une incidence inférieure à l’aile lisse. Cette augmentation de portance est accompagnée d'une augmentation de la traînée. </a:t>
            </a:r>
            <a:endParaRPr lang="fr-FR" dirty="0"/>
          </a:p>
        </p:txBody>
      </p:sp>
    </p:spTree>
    <p:extLst>
      <p:ext uri="{BB962C8B-B14F-4D97-AF65-F5344CB8AC3E}">
        <p14:creationId xmlns:p14="http://schemas.microsoft.com/office/powerpoint/2010/main" val="140966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E73762A-3B89-7898-7D74-A35E6E563159}"/>
              </a:ext>
            </a:extLst>
          </p:cNvPr>
          <p:cNvSpPr txBox="1"/>
          <p:nvPr/>
        </p:nvSpPr>
        <p:spPr>
          <a:xfrm>
            <a:off x="791378" y="351889"/>
            <a:ext cx="10016168" cy="352404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Dans une mise en virage serré à gauche avec assistance des spoilers en roulis et en même temps pour réduire la vitesse  :</a:t>
            </a:r>
          </a:p>
          <a:p>
            <a:pPr marL="363538" indent="-363538"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L’aileron droit monte, l’aileron gauche descend, les spoiler droits se déploient, les spoilers gauche se rétractent</a:t>
            </a:r>
          </a:p>
          <a:p>
            <a:pPr marL="363538" indent="-363538"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L'aileron droit monte, l'aileron gauche descend, les spoilers droits se rétractent, les spoilers gauches se déploient</a:t>
            </a:r>
          </a:p>
          <a:p>
            <a:pPr marL="363538" indent="-363538"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L’aileron droit descend, l’aileron gauche monte, les spoilers droits se déploient, les spoilers gauches se rétractent</a:t>
            </a:r>
          </a:p>
          <a:p>
            <a:pPr marL="363538" indent="-363538"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L’aileron droit descend, l’aileron gauche monte, les spoilers droits se rétractent les spoilers gauches se déploient</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7" name="ZoneTexte 6">
            <a:extLst>
              <a:ext uri="{FF2B5EF4-FFF2-40B4-BE49-F238E27FC236}">
                <a16:creationId xmlns:a16="http://schemas.microsoft.com/office/drawing/2014/main" id="{F134B749-F45F-6639-A70A-E04D7C713444}"/>
              </a:ext>
            </a:extLst>
          </p:cNvPr>
          <p:cNvSpPr txBox="1"/>
          <p:nvPr/>
        </p:nvSpPr>
        <p:spPr>
          <a:xfrm>
            <a:off x="692227" y="4164910"/>
            <a:ext cx="10390741" cy="155427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D</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L’aileron intérieur au virage se braque vers le haut pour faire baisser l’aile intérieure, l’aileron extérieur au virage se braque vers le bas pour faire monter l’aile extérieure, en complément les spoilers sortent sur l’aile intérieure afin d’augmenter sa traînée et de diminuer sa portance et les spoilers de l’aile extérieure rentrent s’ils étaient sortis pour ne pas pénaliser le virage.</a:t>
            </a:r>
          </a:p>
        </p:txBody>
      </p:sp>
    </p:spTree>
    <p:extLst>
      <p:ext uri="{BB962C8B-B14F-4D97-AF65-F5344CB8AC3E}">
        <p14:creationId xmlns:p14="http://schemas.microsoft.com/office/powerpoint/2010/main" val="20713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82D0B25-1841-E6BD-F1FE-060D7B5099E0}"/>
              </a:ext>
            </a:extLst>
          </p:cNvPr>
          <p:cNvSpPr txBox="1"/>
          <p:nvPr/>
        </p:nvSpPr>
        <p:spPr>
          <a:xfrm>
            <a:off x="1013551" y="1000319"/>
            <a:ext cx="10256703" cy="178510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Sur les avion de transports, le système "auto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slat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(commande  automatique des becs):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 - Assiste les ailerons</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B - Assure une rétraction automatique des becs après décollage</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C - Garantit qu'une partie des becs est toujours sortie quand le système vol/sol est en position sol.</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 - Commande les becs sur sortie (partielle) quand une certaine incidence est dépassée </a:t>
            </a:r>
          </a:p>
        </p:txBody>
      </p:sp>
      <p:sp>
        <p:nvSpPr>
          <p:cNvPr id="7" name="ZoneTexte 6">
            <a:extLst>
              <a:ext uri="{FF2B5EF4-FFF2-40B4-BE49-F238E27FC236}">
                <a16:creationId xmlns:a16="http://schemas.microsoft.com/office/drawing/2014/main" id="{6600AB48-E8FC-5C1A-DF04-D9F311572A0C}"/>
              </a:ext>
            </a:extLst>
          </p:cNvPr>
          <p:cNvSpPr txBox="1"/>
          <p:nvPr/>
        </p:nvSpPr>
        <p:spPr>
          <a:xfrm>
            <a:off x="374573" y="4149696"/>
            <a:ext cx="11270256" cy="10002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Correction D</a:t>
            </a:r>
          </a:p>
          <a:p>
            <a:pPr algn="just">
              <a:spcAft>
                <a:spcPts val="6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L'auto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slat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déclenche un braquage des becs lorsque l'incidence dépasse une certaine valeur. C'est un dispositif de sécurité destiné à éviter un décrochage.</a:t>
            </a:r>
          </a:p>
        </p:txBody>
      </p:sp>
    </p:spTree>
    <p:extLst>
      <p:ext uri="{BB962C8B-B14F-4D97-AF65-F5344CB8AC3E}">
        <p14:creationId xmlns:p14="http://schemas.microsoft.com/office/powerpoint/2010/main" val="45628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1415</TotalTime>
  <Words>7880</Words>
  <Application>Microsoft Office PowerPoint</Application>
  <PresentationFormat>Grand écran</PresentationFormat>
  <Paragraphs>689</Paragraphs>
  <Slides>100</Slides>
  <Notes>6</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100</vt:i4>
      </vt:variant>
    </vt:vector>
  </HeadingPairs>
  <TitlesOfParts>
    <vt:vector size="110" baseType="lpstr">
      <vt:lpstr>Arial</vt:lpstr>
      <vt:lpstr>Arial</vt:lpstr>
      <vt:lpstr>Calibri</vt:lpstr>
      <vt:lpstr>Calibri Light</vt:lpstr>
      <vt:lpstr>Cambria Math</vt:lpstr>
      <vt:lpstr>Courier New</vt:lpstr>
      <vt:lpstr>DejaVu Sans</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Les empennages classiques </vt:lpstr>
      <vt:lpstr>Les empennages classiques </vt:lpstr>
      <vt:lpstr>Les empennages classiques </vt:lpstr>
      <vt:lpstr>Les empennages classiques </vt:lpstr>
      <vt:lpstr>Les empennages classiques </vt:lpstr>
      <vt:lpstr>Les empennages classiques </vt:lpstr>
      <vt:lpstr>Présentation PowerPoint</vt:lpstr>
      <vt:lpstr>Présentation PowerPoint</vt:lpstr>
      <vt:lpstr>Présentation PowerPoint</vt:lpstr>
      <vt:lpstr>Présentation PowerPoint</vt:lpstr>
      <vt:lpstr>Efforts appliqués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DEFAUTS DES GOUVERNES</vt:lpstr>
      <vt:lpstr>DEFAUTS DES GOUVERNES</vt:lpstr>
      <vt:lpstr>DEFAUTS DES GOUVERNES</vt:lpstr>
      <vt:lpstr>DEFAUTS DES GOUVERNES</vt:lpstr>
      <vt:lpstr>DEFAUTS DES GOUVERNES</vt:lpstr>
      <vt:lpstr>DEFAUTS DES GOUVERNES</vt:lpstr>
      <vt:lpstr>DEFAUTS DES GOUVERNES</vt:lpstr>
      <vt:lpstr>DEFAUTS DES GOUVERNES</vt:lpstr>
      <vt:lpstr>DEFAUTS DES GOUVERNES</vt:lpstr>
      <vt:lpstr>DEFAUTS DES GOUVERNES</vt:lpstr>
      <vt:lpstr>DEFAUTS DES GOUVERNES</vt:lpstr>
      <vt:lpstr>DEFAUTS DES GOUVERNES</vt:lpstr>
      <vt:lpstr>DEFAUTS DES GOUVERNES</vt:lpstr>
      <vt:lpstr>DEFAUTS DES GOUVERNES</vt:lpstr>
      <vt:lpstr>DEFAUTS DES GOUVERNES</vt:lpstr>
      <vt:lpstr>DEFAUTS DES GOUVERNES</vt:lpstr>
      <vt:lpstr>DEFAUTS DES GOUVERNES</vt:lpstr>
      <vt:lpstr>DEFAUTS DES GOUVERNES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PC</dc:creator>
  <cp:lastModifiedBy>PC</cp:lastModifiedBy>
  <cp:revision>26</cp:revision>
  <dcterms:created xsi:type="dcterms:W3CDTF">2022-06-15T17:48:39Z</dcterms:created>
  <dcterms:modified xsi:type="dcterms:W3CDTF">2022-07-05T08:42:45Z</dcterms:modified>
</cp:coreProperties>
</file>